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57" r:id="rId3"/>
    <p:sldId id="260" r:id="rId4"/>
    <p:sldId id="258"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4" r:id="rId26"/>
    <p:sldId id="285" r:id="rId27"/>
    <p:sldId id="286" r:id="rId28"/>
    <p:sldId id="288" r:id="rId29"/>
    <p:sldId id="282" r:id="rId30"/>
    <p:sldId id="283" r:id="rId31"/>
    <p:sldId id="26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560" autoAdjust="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85D98C-F57A-46AC-BC5F-C89BD8D88570}" type="datetimeFigureOut">
              <a:rPr lang="en-US" smtClean="0"/>
              <a:t>6/4/2013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6085993-1F82-4B62-98D7-C95E20F95038}" type="slidenum">
              <a:rPr lang="en-US" smtClean="0"/>
              <a:t>‹#›</a:t>
            </a:fld>
            <a:endParaRPr lang="en-US"/>
          </a:p>
        </p:txBody>
      </p:sp>
    </p:spTree>
    <p:extLst>
      <p:ext uri="{BB962C8B-B14F-4D97-AF65-F5344CB8AC3E}">
        <p14:creationId xmlns:p14="http://schemas.microsoft.com/office/powerpoint/2010/main" val="502974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4039E-6556-4185-AE64-727F3C003312}" type="datetimeFigureOut">
              <a:rPr lang="en-US" smtClean="0"/>
              <a:t>5/27/2013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3CD523-35A1-4C88-BE77-14285A8F51D3}" type="slidenum">
              <a:rPr lang="en-US" smtClean="0"/>
              <a:t>‹#›</a:t>
            </a:fld>
            <a:endParaRPr lang="en-US"/>
          </a:p>
        </p:txBody>
      </p:sp>
    </p:spTree>
    <p:extLst>
      <p:ext uri="{BB962C8B-B14F-4D97-AF65-F5344CB8AC3E}">
        <p14:creationId xmlns:p14="http://schemas.microsoft.com/office/powerpoint/2010/main" val="921362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1</a:t>
            </a:fld>
            <a:endParaRPr lang="en-US"/>
          </a:p>
        </p:txBody>
      </p:sp>
    </p:spTree>
    <p:extLst>
      <p:ext uri="{BB962C8B-B14F-4D97-AF65-F5344CB8AC3E}">
        <p14:creationId xmlns:p14="http://schemas.microsoft.com/office/powerpoint/2010/main" val="39809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Processes to link central DB to other instances could include linked servers/OPENQUERY statements</a:t>
            </a:r>
            <a:r>
              <a:rPr lang="en-US" baseline="0" dirty="0" smtClean="0"/>
              <a:t> in T-SQL, SSIS, </a:t>
            </a:r>
            <a:r>
              <a:rPr lang="en-US" baseline="0" dirty="0" err="1" smtClean="0"/>
              <a:t>Powershell</a:t>
            </a:r>
            <a:r>
              <a:rPr lang="en-US" baseline="0" dirty="0" smtClean="0"/>
              <a:t>, or any other “glue.”  Aside from linked servers (which can be a performance problem and possibly a security problem), this means you will need at least two layers to your solution.</a:t>
            </a:r>
          </a:p>
          <a:p>
            <a:endParaRPr lang="en-US" baseline="0" dirty="0" smtClean="0"/>
          </a:p>
          <a:p>
            <a:r>
              <a:rPr lang="en-US" baseline="0" dirty="0" smtClean="0"/>
              <a:t>A huge negative to the Central DB approach is that you may need to re-write code to run from the central DB.  As an example, I once re-wrote Michelle </a:t>
            </a:r>
            <a:r>
              <a:rPr lang="en-US" baseline="0" dirty="0" err="1" smtClean="0"/>
              <a:t>Ufford’s</a:t>
            </a:r>
            <a:r>
              <a:rPr lang="en-US" baseline="0" dirty="0" smtClean="0"/>
              <a:t> index maintenance script to run through linked servers from a central database instance.  It worked, but it required a good amount of effort and locked me into a particular version of the code.  This is a potential maintenance nightmare with more complex operations, and ultimately a reason to avoid central DB solutions if you want to emphasize automated maintenance.</a:t>
            </a:r>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10</a:t>
            </a:fld>
            <a:endParaRPr lang="en-US"/>
          </a:p>
        </p:txBody>
      </p:sp>
    </p:spTree>
    <p:extLst>
      <p:ext uri="{BB962C8B-B14F-4D97-AF65-F5344CB8AC3E}">
        <p14:creationId xmlns:p14="http://schemas.microsoft.com/office/powerpoint/2010/main" val="924880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possible to use</a:t>
            </a:r>
            <a:r>
              <a:rPr lang="en-US" baseline="0" dirty="0" smtClean="0"/>
              <a:t> a dynamic expression in a connection string in SQL Server Reporting Services, but that limits you to accessing one instance at a time.  This makes multi-instance dashboards a lot harder.</a:t>
            </a:r>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11</a:t>
            </a:fld>
            <a:endParaRPr lang="en-US"/>
          </a:p>
        </p:txBody>
      </p:sp>
    </p:spTree>
    <p:extLst>
      <p:ext uri="{BB962C8B-B14F-4D97-AF65-F5344CB8AC3E}">
        <p14:creationId xmlns:p14="http://schemas.microsoft.com/office/powerpoint/2010/main" val="652955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Processes to link central DB to other instances could include linked servers/OPENQUERY statements</a:t>
            </a:r>
            <a:r>
              <a:rPr lang="en-US" baseline="0" dirty="0" smtClean="0"/>
              <a:t> in T-SQL, SSIS, </a:t>
            </a:r>
            <a:r>
              <a:rPr lang="en-US" baseline="0" dirty="0" err="1" smtClean="0"/>
              <a:t>Powershell</a:t>
            </a:r>
            <a:r>
              <a:rPr lang="en-US" baseline="0" dirty="0" smtClean="0"/>
              <a:t>, or any other “glue.”  Aside from linked servers (which can be a performance problem and possibly a security problem), this means you will need at least two layers to your solution.</a:t>
            </a:r>
            <a:endParaRPr lang="en-US" dirty="0" smtClean="0"/>
          </a:p>
          <a:p>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12</a:t>
            </a:fld>
            <a:endParaRPr lang="en-US"/>
          </a:p>
        </p:txBody>
      </p:sp>
    </p:spTree>
    <p:extLst>
      <p:ext uri="{BB962C8B-B14F-4D97-AF65-F5344CB8AC3E}">
        <p14:creationId xmlns:p14="http://schemas.microsoft.com/office/powerpoint/2010/main" val="2943397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some of the factors to consider when choosing which method to use.  In the</a:t>
            </a:r>
            <a:r>
              <a:rPr lang="en-US" baseline="0" dirty="0" smtClean="0"/>
              <a:t> end, I recommend going with the central database system with nodes if you have the development infrastructure necessary to support it.  This is the most complex option, but gives you flexibility in all aspects of the system:  you can customize individual nodes (or deploy uniform distributed nodes to each instance), perform operations locally rather than re-writing them to support “launching” from the central DB and running against another instance, and easily aggregate and compare data from different instances.</a:t>
            </a:r>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13</a:t>
            </a:fld>
            <a:endParaRPr lang="en-US"/>
          </a:p>
        </p:txBody>
      </p:sp>
    </p:spTree>
    <p:extLst>
      <p:ext uri="{BB962C8B-B14F-4D97-AF65-F5344CB8AC3E}">
        <p14:creationId xmlns:p14="http://schemas.microsoft.com/office/powerpoint/2010/main" val="55714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key difference between what I call</a:t>
            </a:r>
            <a:r>
              <a:rPr lang="en-US" baseline="0" dirty="0" smtClean="0"/>
              <a:t> “push” processes and what I call “pull” processes is that, with a push process, the process inserts data as part of its normal operation as opposed to being on a schedule.  For example, we see a database trigger run only when an operation sets off that trigger; there is no set schedule which tells us precisely when that trigger will run.  In contrast, a pull process runs on a fixed schedule.  In the SQL Server world, this is most commonly through a SQL Agent job.</a:t>
            </a:r>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14</a:t>
            </a:fld>
            <a:endParaRPr lang="en-US"/>
          </a:p>
        </p:txBody>
      </p:sp>
    </p:spTree>
    <p:extLst>
      <p:ext uri="{BB962C8B-B14F-4D97-AF65-F5344CB8AC3E}">
        <p14:creationId xmlns:p14="http://schemas.microsoft.com/office/powerpoint/2010/main" val="2607062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of the factors which affect how often</a:t>
            </a:r>
            <a:r>
              <a:rPr lang="en-US" baseline="0" dirty="0" smtClean="0"/>
              <a:t> to pull data are listed above.</a:t>
            </a:r>
          </a:p>
          <a:p>
            <a:endParaRPr lang="en-US" baseline="0" dirty="0" smtClean="0"/>
          </a:p>
          <a:p>
            <a:r>
              <a:rPr lang="en-US" baseline="0" dirty="0" smtClean="0"/>
              <a:t>If you take full backups once a day, you probably do not need to test full backups more than once per day.  This means that you don’t need a job which runs hourly to test full backups.  In contrast, you might want to collect information on disk space hourly to give you an idea of how quickly you’re burning through disk space.</a:t>
            </a:r>
          </a:p>
          <a:p>
            <a:endParaRPr lang="en-US" baseline="0" dirty="0" smtClean="0"/>
          </a:p>
          <a:p>
            <a:r>
              <a:rPr lang="en-US" baseline="0" dirty="0" smtClean="0"/>
              <a:t>More important instances and applications may require more frequent checks.  Production is more important than development, so if you have limited resources, focus them more on production.</a:t>
            </a:r>
          </a:p>
          <a:p>
            <a:endParaRPr lang="en-US" baseline="0" dirty="0" smtClean="0"/>
          </a:p>
          <a:p>
            <a:r>
              <a:rPr lang="en-US" baseline="0" dirty="0" smtClean="0"/>
              <a:t>Some processes, such as replication, generate a lot of messages.  You might need to pull more often to avoid running into performance problems (or maybe run less frequently but pre-aggregate results).</a:t>
            </a:r>
          </a:p>
          <a:p>
            <a:endParaRPr lang="en-US" baseline="0" dirty="0" smtClean="0"/>
          </a:p>
          <a:p>
            <a:r>
              <a:rPr lang="en-US" baseline="0" dirty="0" smtClean="0"/>
              <a:t>You should also look at the expected frequency of change.  If databases on a particular instance don’t grow very rapidly, you might track size changes every 4 hours instead of every 4 minutes.  Alternatively, you might still check every 4 minutes but insert a new row if and only if a value changes.</a:t>
            </a:r>
          </a:p>
          <a:p>
            <a:endParaRPr lang="en-US" baseline="0" dirty="0" smtClean="0"/>
          </a:p>
          <a:p>
            <a:r>
              <a:rPr lang="en-US" baseline="0" dirty="0" smtClean="0"/>
              <a:t>If you have an application which already handles real-time metrics well, you don’t need to pull real-time metrics very often—use that app instead!</a:t>
            </a:r>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15</a:t>
            </a:fld>
            <a:endParaRPr lang="en-US"/>
          </a:p>
        </p:txBody>
      </p:sp>
    </p:spTree>
    <p:extLst>
      <p:ext uri="{BB962C8B-B14F-4D97-AF65-F5344CB8AC3E}">
        <p14:creationId xmlns:p14="http://schemas.microsoft.com/office/powerpoint/2010/main" val="3067301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Slower</a:t>
            </a:r>
            <a:r>
              <a:rPr lang="en-US" baseline="0" dirty="0" smtClean="0"/>
              <a:t> processes include things like backups, statistics updates, and index rebuilding.  There are some items which are slow (and could bring a system to its knees) but are not quite so obvious, such as reading through execution plans.  If you have processes which do that, try to mitigate the cost:  try to run them during off hours and with MAXDOP(1).  Another example of a slow, expensive operation is </a:t>
            </a:r>
            <a:r>
              <a:rPr lang="en-US" baseline="0" dirty="0" smtClean="0"/>
              <a:t>running a SQL traces in Profiler from the server itself.  Instead of that, if you do need to use a trace, use a server-side trace without Profiler.  Better yet, try to use Extended Events as the overhead from that is significantly lower.</a:t>
            </a:r>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16</a:t>
            </a:fld>
            <a:endParaRPr lang="en-US"/>
          </a:p>
        </p:txBody>
      </p:sp>
    </p:spTree>
    <p:extLst>
      <p:ext uri="{BB962C8B-B14F-4D97-AF65-F5344CB8AC3E}">
        <p14:creationId xmlns:p14="http://schemas.microsoft.com/office/powerpoint/2010/main" val="3458521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17</a:t>
            </a:fld>
            <a:endParaRPr lang="en-US"/>
          </a:p>
        </p:txBody>
      </p:sp>
    </p:spTree>
    <p:extLst>
      <p:ext uri="{BB962C8B-B14F-4D97-AF65-F5344CB8AC3E}">
        <p14:creationId xmlns:p14="http://schemas.microsoft.com/office/powerpoint/2010/main" val="9159550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18</a:t>
            </a:fld>
            <a:endParaRPr lang="en-US"/>
          </a:p>
        </p:txBody>
      </p:sp>
    </p:spTree>
    <p:extLst>
      <p:ext uri="{BB962C8B-B14F-4D97-AF65-F5344CB8AC3E}">
        <p14:creationId xmlns:p14="http://schemas.microsoft.com/office/powerpoint/2010/main" val="2405710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Wait</a:t>
            </a:r>
            <a:r>
              <a:rPr lang="en-US" baseline="0" dirty="0" smtClean="0"/>
              <a:t> stats are extremely powerful once you understand what they are:  SQL Server’s way of telling you exactly what hurts (i.e., what the processes are waiting on).  They will be able to tell you if you have CPU, memory, or I/O problems, if you need to tune your backups, etc.  They can sometimes be tricky to interpret and there is such a thing as a “good” wait, but they are highly informative.</a:t>
            </a:r>
          </a:p>
        </p:txBody>
      </p:sp>
      <p:sp>
        <p:nvSpPr>
          <p:cNvPr id="4" name="Slide Number Placeholder 3"/>
          <p:cNvSpPr>
            <a:spLocks noGrp="1"/>
          </p:cNvSpPr>
          <p:nvPr>
            <p:ph type="sldNum" sz="quarter" idx="10"/>
          </p:nvPr>
        </p:nvSpPr>
        <p:spPr/>
        <p:txBody>
          <a:bodyPr/>
          <a:lstStyle/>
          <a:p>
            <a:fld id="{213CD523-35A1-4C88-BE77-14285A8F51D3}" type="slidenum">
              <a:rPr lang="en-US" smtClean="0"/>
              <a:t>19</a:t>
            </a:fld>
            <a:endParaRPr lang="en-US"/>
          </a:p>
        </p:txBody>
      </p:sp>
    </p:spTree>
    <p:extLst>
      <p:ext uri="{BB962C8B-B14F-4D97-AF65-F5344CB8AC3E}">
        <p14:creationId xmlns:p14="http://schemas.microsoft.com/office/powerpoint/2010/main" val="649165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a:t>
            </a:fld>
            <a:endParaRPr lang="en-US"/>
          </a:p>
        </p:txBody>
      </p:sp>
    </p:spTree>
    <p:extLst>
      <p:ext uri="{BB962C8B-B14F-4D97-AF65-F5344CB8AC3E}">
        <p14:creationId xmlns:p14="http://schemas.microsoft.com/office/powerpoint/2010/main" val="18510366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20</a:t>
            </a:fld>
            <a:endParaRPr lang="en-US"/>
          </a:p>
        </p:txBody>
      </p:sp>
    </p:spTree>
    <p:extLst>
      <p:ext uri="{BB962C8B-B14F-4D97-AF65-F5344CB8AC3E}">
        <p14:creationId xmlns:p14="http://schemas.microsoft.com/office/powerpoint/2010/main" val="3090809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21</a:t>
            </a:fld>
            <a:endParaRPr lang="en-US"/>
          </a:p>
        </p:txBody>
      </p:sp>
    </p:spTree>
    <p:extLst>
      <p:ext uri="{BB962C8B-B14F-4D97-AF65-F5344CB8AC3E}">
        <p14:creationId xmlns:p14="http://schemas.microsoft.com/office/powerpoint/2010/main" val="14521900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22</a:t>
            </a:fld>
            <a:endParaRPr lang="en-US"/>
          </a:p>
        </p:txBody>
      </p:sp>
    </p:spTree>
    <p:extLst>
      <p:ext uri="{BB962C8B-B14F-4D97-AF65-F5344CB8AC3E}">
        <p14:creationId xmlns:p14="http://schemas.microsoft.com/office/powerpoint/2010/main" val="40478171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23</a:t>
            </a:fld>
            <a:endParaRPr lang="en-US"/>
          </a:p>
        </p:txBody>
      </p:sp>
    </p:spTree>
    <p:extLst>
      <p:ext uri="{BB962C8B-B14F-4D97-AF65-F5344CB8AC3E}">
        <p14:creationId xmlns:p14="http://schemas.microsoft.com/office/powerpoint/2010/main" val="17634918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24</a:t>
            </a:fld>
            <a:endParaRPr lang="en-US"/>
          </a:p>
        </p:txBody>
      </p:sp>
    </p:spTree>
    <p:extLst>
      <p:ext uri="{BB962C8B-B14F-4D97-AF65-F5344CB8AC3E}">
        <p14:creationId xmlns:p14="http://schemas.microsoft.com/office/powerpoint/2010/main" val="25175681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25</a:t>
            </a:fld>
            <a:endParaRPr lang="en-US"/>
          </a:p>
        </p:txBody>
      </p:sp>
    </p:spTree>
    <p:extLst>
      <p:ext uri="{BB962C8B-B14F-4D97-AF65-F5344CB8AC3E}">
        <p14:creationId xmlns:p14="http://schemas.microsoft.com/office/powerpoint/2010/main" val="13901485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26</a:t>
            </a:fld>
            <a:endParaRPr lang="en-US"/>
          </a:p>
        </p:txBody>
      </p:sp>
    </p:spTree>
    <p:extLst>
      <p:ext uri="{BB962C8B-B14F-4D97-AF65-F5344CB8AC3E}">
        <p14:creationId xmlns:p14="http://schemas.microsoft.com/office/powerpoint/2010/main" val="1229507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27</a:t>
            </a:fld>
            <a:endParaRPr lang="en-US"/>
          </a:p>
        </p:txBody>
      </p:sp>
    </p:spTree>
    <p:extLst>
      <p:ext uri="{BB962C8B-B14F-4D97-AF65-F5344CB8AC3E}">
        <p14:creationId xmlns:p14="http://schemas.microsoft.com/office/powerpoint/2010/main" val="29507300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28</a:t>
            </a:fld>
            <a:endParaRPr lang="en-US"/>
          </a:p>
        </p:txBody>
      </p:sp>
    </p:spTree>
    <p:extLst>
      <p:ext uri="{BB962C8B-B14F-4D97-AF65-F5344CB8AC3E}">
        <p14:creationId xmlns:p14="http://schemas.microsoft.com/office/powerpoint/2010/main" val="22588297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29</a:t>
            </a:fld>
            <a:endParaRPr lang="en-US"/>
          </a:p>
        </p:txBody>
      </p:sp>
    </p:spTree>
    <p:extLst>
      <p:ext uri="{BB962C8B-B14F-4D97-AF65-F5344CB8AC3E}">
        <p14:creationId xmlns:p14="http://schemas.microsoft.com/office/powerpoint/2010/main" val="2126413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3</a:t>
            </a:fld>
            <a:endParaRPr lang="en-US"/>
          </a:p>
        </p:txBody>
      </p:sp>
    </p:spTree>
    <p:extLst>
      <p:ext uri="{BB962C8B-B14F-4D97-AF65-F5344CB8AC3E}">
        <p14:creationId xmlns:p14="http://schemas.microsoft.com/office/powerpoint/2010/main" val="267962244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30</a:t>
            </a:fld>
            <a:endParaRPr lang="en-US"/>
          </a:p>
        </p:txBody>
      </p:sp>
    </p:spTree>
    <p:extLst>
      <p:ext uri="{BB962C8B-B14F-4D97-AF65-F5344CB8AC3E}">
        <p14:creationId xmlns:p14="http://schemas.microsoft.com/office/powerpoint/2010/main" val="38533332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31</a:t>
            </a:fld>
            <a:endParaRPr lang="en-US"/>
          </a:p>
        </p:txBody>
      </p:sp>
    </p:spTree>
    <p:extLst>
      <p:ext uri="{BB962C8B-B14F-4D97-AF65-F5344CB8AC3E}">
        <p14:creationId xmlns:p14="http://schemas.microsoft.com/office/powerpoint/2010/main" val="2284988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4</a:t>
            </a:fld>
            <a:endParaRPr lang="en-US"/>
          </a:p>
        </p:txBody>
      </p:sp>
    </p:spTree>
    <p:extLst>
      <p:ext uri="{BB962C8B-B14F-4D97-AF65-F5344CB8AC3E}">
        <p14:creationId xmlns:p14="http://schemas.microsoft.com/office/powerpoint/2010/main" val="2957465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administrative database is a central database which contains utilities, instance-specific</a:t>
            </a:r>
            <a:r>
              <a:rPr lang="en-US" baseline="0" dirty="0" smtClean="0"/>
              <a:t> metrics, and “proof of work” tables for items such as database consistency checks and index reorganizations.</a:t>
            </a:r>
          </a:p>
        </p:txBody>
      </p:sp>
      <p:sp>
        <p:nvSpPr>
          <p:cNvPr id="4" name="Slide Number Placeholder 3"/>
          <p:cNvSpPr>
            <a:spLocks noGrp="1"/>
          </p:cNvSpPr>
          <p:nvPr>
            <p:ph type="sldNum" sz="quarter" idx="10"/>
          </p:nvPr>
        </p:nvSpPr>
        <p:spPr/>
        <p:txBody>
          <a:bodyPr/>
          <a:lstStyle/>
          <a:p>
            <a:fld id="{213CD523-35A1-4C88-BE77-14285A8F51D3}" type="slidenum">
              <a:rPr lang="en-US" smtClean="0"/>
              <a:t>5</a:t>
            </a:fld>
            <a:endParaRPr lang="en-US"/>
          </a:p>
        </p:txBody>
      </p:sp>
    </p:spTree>
    <p:extLst>
      <p:ext uri="{BB962C8B-B14F-4D97-AF65-F5344CB8AC3E}">
        <p14:creationId xmlns:p14="http://schemas.microsoft.com/office/powerpoint/2010/main" val="3792339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Having</a:t>
            </a:r>
            <a:r>
              <a:rPr lang="en-US" baseline="0" dirty="0" smtClean="0"/>
              <a:t> a good audit trail is vital when it comes to solving unexpected problems.  If you don’t know how a particular row got deleted, what process ran to update some table, or who added a particular record, figuring out the solution to a tricky business problem becomes that much more difficult.  Ideally, each database would have a full audit trail with every piece of relevant information stored in a logical, consistent manner and at exactly the right grain for analysis.  In the real world, though, the best we can do is a messy approximation.  If your databases do not have sufficient auditing capabilities, putting certain audit trails (such as DDL changes) in a central database can at least give you a start.</a:t>
            </a:r>
          </a:p>
          <a:p>
            <a:endParaRPr lang="en-US" baseline="0" dirty="0" smtClean="0"/>
          </a:p>
          <a:p>
            <a:r>
              <a:rPr lang="en-US" baseline="0" dirty="0" smtClean="0"/>
              <a:t>Focus on high-value activities when creating an administrative database.  If you already have a tool which automates your backup and restore testing, don’t write one yourself; use that tool!</a:t>
            </a:r>
          </a:p>
          <a:p>
            <a:endParaRPr lang="en-US" baseline="0" dirty="0" smtClean="0"/>
          </a:p>
          <a:p>
            <a:r>
              <a:rPr lang="en-US" baseline="0" dirty="0" smtClean="0"/>
              <a:t>Integrate with existing data sources.  We’ll go over this in more detail in the What Else? Section, but this bears repetition (and is itself a slightly different restatement of the second point).  If you already have a good source of data for </a:t>
            </a:r>
            <a:r>
              <a:rPr lang="en-US" baseline="0" dirty="0" err="1" smtClean="0"/>
              <a:t>CheckDB</a:t>
            </a:r>
            <a:r>
              <a:rPr lang="en-US" baseline="0" dirty="0" smtClean="0"/>
              <a:t> runs, use that source rather than generating the same thing yourself.</a:t>
            </a:r>
          </a:p>
        </p:txBody>
      </p:sp>
      <p:sp>
        <p:nvSpPr>
          <p:cNvPr id="4" name="Slide Number Placeholder 3"/>
          <p:cNvSpPr>
            <a:spLocks noGrp="1"/>
          </p:cNvSpPr>
          <p:nvPr>
            <p:ph type="sldNum" sz="quarter" idx="10"/>
          </p:nvPr>
        </p:nvSpPr>
        <p:spPr/>
        <p:txBody>
          <a:bodyPr/>
          <a:lstStyle/>
          <a:p>
            <a:fld id="{213CD523-35A1-4C88-BE77-14285A8F51D3}" type="slidenum">
              <a:rPr lang="en-US" smtClean="0"/>
              <a:t>6</a:t>
            </a:fld>
            <a:endParaRPr lang="en-US"/>
          </a:p>
        </p:txBody>
      </p:sp>
    </p:spTree>
    <p:extLst>
      <p:ext uri="{BB962C8B-B14F-4D97-AF65-F5344CB8AC3E}">
        <p14:creationId xmlns:p14="http://schemas.microsoft.com/office/powerpoint/2010/main" val="2363285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Proof of work:  guarantee that </a:t>
            </a:r>
            <a:r>
              <a:rPr lang="en-US" dirty="0" err="1" smtClean="0"/>
              <a:t>CheckDB</a:t>
            </a:r>
            <a:r>
              <a:rPr lang="en-US" dirty="0" smtClean="0"/>
              <a:t> ran against that database on Sunday and had no errors</a:t>
            </a:r>
          </a:p>
          <a:p>
            <a:endParaRPr lang="en-US" dirty="0" smtClean="0"/>
          </a:p>
          <a:p>
            <a:r>
              <a:rPr lang="en-US" dirty="0" smtClean="0"/>
              <a:t>Having a sandbox for DBAs</a:t>
            </a:r>
            <a:r>
              <a:rPr lang="en-US" baseline="0" dirty="0" smtClean="0"/>
              <a:t> allows them to try to generate solutions without affecting other database users.  If they mess up the administrative database, they can safely drop tables and start over again.  </a:t>
            </a:r>
          </a:p>
          <a:p>
            <a:endParaRPr lang="en-US" baseline="0" dirty="0" smtClean="0"/>
          </a:p>
          <a:p>
            <a:r>
              <a:rPr lang="en-US" baseline="0" dirty="0" smtClean="0"/>
              <a:t>Being able to generate reports on system health (such as disk free space, database growth, database consistency errors, and jobs running excessively long) gives you the ability to predict potential system problems instead of being limited to reacting to server errors.</a:t>
            </a:r>
          </a:p>
          <a:p>
            <a:endParaRPr lang="en-US" baseline="0" dirty="0" smtClean="0"/>
          </a:p>
          <a:p>
            <a:r>
              <a:rPr lang="en-US" baseline="0" dirty="0" smtClean="0"/>
              <a:t>Having relevant information for auditors in one location could be very useful in heavily-regulated industries.  State and federal law may also require collecting certain types of information.  For example, in Ohio, ORC 1347.15 requires state agencies to audit state employees’ access of personal information.</a:t>
            </a:r>
          </a:p>
          <a:p>
            <a:endParaRPr lang="en-US" baseline="0" dirty="0" smtClean="0"/>
          </a:p>
          <a:p>
            <a:r>
              <a:rPr lang="en-US" baseline="0" dirty="0" smtClean="0"/>
              <a:t>SQL Server generates important “temporary” data in Dynamic Management Views (DMVs).  These DMVs get reset every time you restart the SQL Server instance, so storing them in permanent tables can let you analyze things like wait stats over time.  You can also archive data in </a:t>
            </a:r>
            <a:r>
              <a:rPr lang="en-US" baseline="0" dirty="0" err="1" smtClean="0"/>
              <a:t>msdb</a:t>
            </a:r>
            <a:r>
              <a:rPr lang="en-US" baseline="0" dirty="0" smtClean="0"/>
              <a:t>, such as backup and SQL Agent logs, so that you can clean up </a:t>
            </a:r>
            <a:r>
              <a:rPr lang="en-US" baseline="0" dirty="0" err="1" smtClean="0"/>
              <a:t>msdb</a:t>
            </a:r>
            <a:r>
              <a:rPr lang="en-US" baseline="0" dirty="0" smtClean="0"/>
              <a:t>.</a:t>
            </a:r>
          </a:p>
          <a:p>
            <a:endParaRPr lang="en-US" baseline="0" dirty="0" smtClean="0"/>
          </a:p>
          <a:p>
            <a:r>
              <a:rPr lang="en-US" baseline="0" dirty="0" smtClean="0"/>
              <a:t>Finally, there might be certain frequently-used processes, like a business-related function (for example, a complicated financial calculation) that you need in a large number of areas.  Putting that in a central location can reduce the risk of different versions of the calculation existing in different databases.</a:t>
            </a:r>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7</a:t>
            </a:fld>
            <a:endParaRPr lang="en-US"/>
          </a:p>
        </p:txBody>
      </p:sp>
    </p:spTree>
    <p:extLst>
      <p:ext uri="{BB962C8B-B14F-4D97-AF65-F5344CB8AC3E}">
        <p14:creationId xmlns:p14="http://schemas.microsoft.com/office/powerpoint/2010/main" val="775816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13CD523-35A1-4C88-BE77-14285A8F51D3}" type="slidenum">
              <a:rPr lang="en-US" smtClean="0"/>
              <a:t>8</a:t>
            </a:fld>
            <a:endParaRPr lang="en-US"/>
          </a:p>
        </p:txBody>
      </p:sp>
    </p:spTree>
    <p:extLst>
      <p:ext uri="{BB962C8B-B14F-4D97-AF65-F5344CB8AC3E}">
        <p14:creationId xmlns:p14="http://schemas.microsoft.com/office/powerpoint/2010/main" val="1407904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correct answer for “which option should I choose?” is, “It depends.”  I have created all three in different environments, based on circumstances such as the number of instances to audit, available technologies, and amount of support available.</a:t>
            </a:r>
            <a:endParaRPr lang="en-US" dirty="0"/>
          </a:p>
        </p:txBody>
      </p:sp>
      <p:sp>
        <p:nvSpPr>
          <p:cNvPr id="4" name="Slide Number Placeholder 3"/>
          <p:cNvSpPr>
            <a:spLocks noGrp="1"/>
          </p:cNvSpPr>
          <p:nvPr>
            <p:ph type="sldNum" sz="quarter" idx="10"/>
          </p:nvPr>
        </p:nvSpPr>
        <p:spPr/>
        <p:txBody>
          <a:bodyPr/>
          <a:lstStyle/>
          <a:p>
            <a:fld id="{213CD523-35A1-4C88-BE77-14285A8F51D3}" type="slidenum">
              <a:rPr lang="en-US" smtClean="0"/>
              <a:t>9</a:t>
            </a:fld>
            <a:endParaRPr lang="en-US"/>
          </a:p>
        </p:txBody>
      </p:sp>
    </p:spTree>
    <p:extLst>
      <p:ext uri="{BB962C8B-B14F-4D97-AF65-F5344CB8AC3E}">
        <p14:creationId xmlns:p14="http://schemas.microsoft.com/office/powerpoint/2010/main" val="36642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A221EA-EDC2-4D19-9C4F-FCFA0DAE3C81}" type="datetimeFigureOut">
              <a:rPr lang="en-US" smtClean="0"/>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203410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221EA-EDC2-4D19-9C4F-FCFA0DAE3C81}" type="datetimeFigureOut">
              <a:rPr lang="en-US" smtClean="0"/>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2627277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221EA-EDC2-4D19-9C4F-FCFA0DAE3C81}" type="datetimeFigureOut">
              <a:rPr lang="en-US" smtClean="0"/>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211713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221EA-EDC2-4D19-9C4F-FCFA0DAE3C81}" type="datetimeFigureOut">
              <a:rPr lang="en-US" smtClean="0"/>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837182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A221EA-EDC2-4D19-9C4F-FCFA0DAE3C81}" type="datetimeFigureOut">
              <a:rPr lang="en-US" smtClean="0"/>
              <a:t>5/27/2013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1937089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A221EA-EDC2-4D19-9C4F-FCFA0DAE3C81}" type="datetimeFigureOut">
              <a:rPr lang="en-US" smtClean="0"/>
              <a:t>5/27/2013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3592864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A221EA-EDC2-4D19-9C4F-FCFA0DAE3C81}" type="datetimeFigureOut">
              <a:rPr lang="en-US" smtClean="0"/>
              <a:t>5/27/2013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735606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A221EA-EDC2-4D19-9C4F-FCFA0DAE3C81}" type="datetimeFigureOut">
              <a:rPr lang="en-US" smtClean="0"/>
              <a:t>5/27/2013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572225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A221EA-EDC2-4D19-9C4F-FCFA0DAE3C81}" type="datetimeFigureOut">
              <a:rPr lang="en-US" smtClean="0"/>
              <a:t>5/27/2013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1764832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221EA-EDC2-4D19-9C4F-FCFA0DAE3C81}" type="datetimeFigureOut">
              <a:rPr lang="en-US" smtClean="0"/>
              <a:t>5/27/2013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4208590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221EA-EDC2-4D19-9C4F-FCFA0DAE3C81}" type="datetimeFigureOut">
              <a:rPr lang="en-US" smtClean="0"/>
              <a:t>5/27/2013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4EEADD-7A4E-4E6A-8822-8F05E857CE49}" type="slidenum">
              <a:rPr lang="en-US" smtClean="0"/>
              <a:t>‹#›</a:t>
            </a:fld>
            <a:endParaRPr lang="en-US"/>
          </a:p>
        </p:txBody>
      </p:sp>
    </p:spTree>
    <p:extLst>
      <p:ext uri="{BB962C8B-B14F-4D97-AF65-F5344CB8AC3E}">
        <p14:creationId xmlns:p14="http://schemas.microsoft.com/office/powerpoint/2010/main" val="1128277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A221EA-EDC2-4D19-9C4F-FCFA0DAE3C81}" type="datetimeFigureOut">
              <a:rPr lang="en-US" smtClean="0"/>
              <a:t>5/27/2013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EEADD-7A4E-4E6A-8822-8F05E857CE49}" type="slidenum">
              <a:rPr lang="en-US" smtClean="0"/>
              <a:t>‹#›</a:t>
            </a:fld>
            <a:endParaRPr lang="en-US"/>
          </a:p>
        </p:txBody>
      </p:sp>
    </p:spTree>
    <p:extLst>
      <p:ext uri="{BB962C8B-B14F-4D97-AF65-F5344CB8AC3E}">
        <p14:creationId xmlns:p14="http://schemas.microsoft.com/office/powerpoint/2010/main" val="1246823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atallaxyservices.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sqlservercentral.com/articles/T-SQL/62867/"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tinyurl.com/spWhoIsActive"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tinyurl.com/SQLWaitStats" TargetMode="External"/><Relationship Id="rId5" Type="http://schemas.openxmlformats.org/officeDocument/2006/relationships/hyperlink" Target="http://sirsql.net/blog/2012/12/12/automated-backup-tuning" TargetMode="External"/><Relationship Id="rId4" Type="http://schemas.openxmlformats.org/officeDocument/2006/relationships/hyperlink" Target="http://tinyurl.com/LongRunningAgentJob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ola.hallengren.com/"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sqlfool.com/2011/06/index-defrag-script-v4-1/"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tinyurl.com/spForEachDB"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sqlskills.com/blogs/kimberly/removing-duplicate-indexes/"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What’s In YOUR DB Wallet?</a:t>
            </a:r>
            <a:endParaRPr lang="en-US" dirty="0"/>
          </a:p>
        </p:txBody>
      </p:sp>
      <p:sp>
        <p:nvSpPr>
          <p:cNvPr id="3" name="Subtitle 2"/>
          <p:cNvSpPr>
            <a:spLocks noGrp="1"/>
          </p:cNvSpPr>
          <p:nvPr>
            <p:ph type="subTitle" idx="1"/>
          </p:nvPr>
        </p:nvSpPr>
        <p:spPr/>
        <p:txBody>
          <a:bodyPr/>
          <a:lstStyle/>
          <a:p>
            <a:r>
              <a:rPr lang="en-US" dirty="0" smtClean="0"/>
              <a:t>Kevin Feasel</a:t>
            </a:r>
          </a:p>
          <a:p>
            <a:r>
              <a:rPr lang="en-US" dirty="0" smtClean="0"/>
              <a:t>SQL Saturday #217, Columbus</a:t>
            </a:r>
          </a:p>
          <a:p>
            <a:r>
              <a:rPr lang="en-US" dirty="0" smtClean="0"/>
              <a:t>2013-06-08</a:t>
            </a:r>
            <a:endParaRPr lang="en-US" dirty="0"/>
          </a:p>
        </p:txBody>
      </p:sp>
    </p:spTree>
    <p:extLst>
      <p:ext uri="{BB962C8B-B14F-4D97-AF65-F5344CB8AC3E}">
        <p14:creationId xmlns:p14="http://schemas.microsoft.com/office/powerpoint/2010/main" val="3393508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 One Central DB</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Pros</a:t>
            </a:r>
          </a:p>
          <a:p>
            <a:pPr lvl="1"/>
            <a:r>
              <a:rPr lang="en-US" dirty="0" smtClean="0"/>
              <a:t>Easy to report against</a:t>
            </a:r>
          </a:p>
          <a:p>
            <a:pPr lvl="1"/>
            <a:r>
              <a:rPr lang="en-US" dirty="0" smtClean="0"/>
              <a:t>Easy to differentiate environments</a:t>
            </a:r>
          </a:p>
          <a:p>
            <a:pPr lvl="1"/>
            <a:r>
              <a:rPr lang="en-US" dirty="0" smtClean="0"/>
              <a:t>Easy to maintain:  simply update one database</a:t>
            </a:r>
          </a:p>
          <a:p>
            <a:r>
              <a:rPr lang="en-US" dirty="0" smtClean="0"/>
              <a:t>Cons</a:t>
            </a:r>
          </a:p>
          <a:p>
            <a:pPr lvl="1"/>
            <a:r>
              <a:rPr lang="en-US" dirty="0" smtClean="0"/>
              <a:t>Some process necessary to link central DB to other instances</a:t>
            </a:r>
          </a:p>
          <a:p>
            <a:pPr lvl="1"/>
            <a:r>
              <a:rPr lang="en-US" dirty="0" smtClean="0"/>
              <a:t>May need to re-write code to “launch” from central DB</a:t>
            </a:r>
          </a:p>
          <a:p>
            <a:pPr lvl="1"/>
            <a:r>
              <a:rPr lang="en-US" dirty="0" smtClean="0"/>
              <a:t>If the central DB goes down, the entire monitoring system goes down</a:t>
            </a:r>
          </a:p>
          <a:p>
            <a:pPr lvl="2"/>
            <a:r>
              <a:rPr lang="en-US" dirty="0" smtClean="0"/>
              <a:t>Who monitors the monitors?</a:t>
            </a:r>
          </a:p>
        </p:txBody>
      </p:sp>
    </p:spTree>
    <p:extLst>
      <p:ext uri="{BB962C8B-B14F-4D97-AF65-F5344CB8AC3E}">
        <p14:creationId xmlns:p14="http://schemas.microsoft.com/office/powerpoint/2010/main" val="1561595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 Distributed DBs</a:t>
            </a:r>
            <a:endParaRPr lang="en-US" dirty="0"/>
          </a:p>
        </p:txBody>
      </p:sp>
      <p:sp>
        <p:nvSpPr>
          <p:cNvPr id="3" name="Content Placeholder 2"/>
          <p:cNvSpPr>
            <a:spLocks noGrp="1"/>
          </p:cNvSpPr>
          <p:nvPr>
            <p:ph idx="1"/>
          </p:nvPr>
        </p:nvSpPr>
        <p:spPr/>
        <p:txBody>
          <a:bodyPr>
            <a:normAutofit lnSpcReduction="10000"/>
          </a:bodyPr>
          <a:lstStyle/>
          <a:p>
            <a:r>
              <a:rPr lang="en-US" dirty="0" smtClean="0"/>
              <a:t>Pros</a:t>
            </a:r>
          </a:p>
          <a:p>
            <a:pPr lvl="1"/>
            <a:r>
              <a:rPr lang="en-US" dirty="0" smtClean="0"/>
              <a:t>Easier to develop:  only need to care about local instance</a:t>
            </a:r>
          </a:p>
          <a:p>
            <a:pPr lvl="1"/>
            <a:r>
              <a:rPr lang="en-US" dirty="0" smtClean="0"/>
              <a:t>Can write primarily in T-SQL without resorting to linked servers or OPENQUERY statements</a:t>
            </a:r>
          </a:p>
          <a:p>
            <a:r>
              <a:rPr lang="en-US" dirty="0" smtClean="0"/>
              <a:t>Cons</a:t>
            </a:r>
          </a:p>
          <a:p>
            <a:pPr lvl="1"/>
            <a:r>
              <a:rPr lang="en-US" dirty="0" smtClean="0"/>
              <a:t>Reporting in SSRS more difficult</a:t>
            </a:r>
          </a:p>
          <a:p>
            <a:pPr lvl="2"/>
            <a:r>
              <a:rPr lang="en-US" dirty="0" smtClean="0"/>
              <a:t>Dynamic expressions for connection strings</a:t>
            </a:r>
          </a:p>
          <a:p>
            <a:pPr lvl="2"/>
            <a:r>
              <a:rPr lang="en-US" dirty="0" smtClean="0"/>
              <a:t>Difficult to string together multiple instances</a:t>
            </a:r>
          </a:p>
          <a:p>
            <a:pPr lvl="1"/>
            <a:r>
              <a:rPr lang="en-US" dirty="0" smtClean="0"/>
              <a:t>Need to update N instances</a:t>
            </a:r>
            <a:endParaRPr lang="en-US" dirty="0"/>
          </a:p>
        </p:txBody>
      </p:sp>
    </p:spTree>
    <p:extLst>
      <p:ext uri="{BB962C8B-B14F-4D97-AF65-F5344CB8AC3E}">
        <p14:creationId xmlns:p14="http://schemas.microsoft.com/office/powerpoint/2010/main" val="1337970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 Central With Nodes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Pros</a:t>
            </a:r>
          </a:p>
          <a:p>
            <a:pPr lvl="1"/>
            <a:r>
              <a:rPr lang="en-US" dirty="0" smtClean="0"/>
              <a:t>Easier to develop:  for distributed nodes, focus on local instance</a:t>
            </a:r>
          </a:p>
          <a:p>
            <a:pPr lvl="1"/>
            <a:r>
              <a:rPr lang="en-US" dirty="0" smtClean="0"/>
              <a:t>Can develop distributed nodes using T-SQL without use of linked servers or OPENQUERY</a:t>
            </a:r>
          </a:p>
          <a:p>
            <a:pPr lvl="1"/>
            <a:r>
              <a:rPr lang="en-US" dirty="0" smtClean="0"/>
              <a:t>Reporting easy in SSRS:  report from central DB</a:t>
            </a:r>
          </a:p>
          <a:p>
            <a:r>
              <a:rPr lang="en-US" dirty="0" smtClean="0"/>
              <a:t>Cons</a:t>
            </a:r>
          </a:p>
          <a:p>
            <a:pPr lvl="1"/>
            <a:r>
              <a:rPr lang="en-US" dirty="0" smtClean="0"/>
              <a:t>Some process necessary for ETL to central DB</a:t>
            </a:r>
          </a:p>
          <a:p>
            <a:pPr lvl="1"/>
            <a:r>
              <a:rPr lang="en-US" dirty="0" smtClean="0"/>
              <a:t>More difficult to differentiate environments</a:t>
            </a:r>
          </a:p>
          <a:p>
            <a:pPr lvl="1"/>
            <a:r>
              <a:rPr lang="en-US" dirty="0" smtClean="0"/>
              <a:t>Need to update N+1 databases (N nodes plus central DB)</a:t>
            </a:r>
            <a:endParaRPr lang="en-US" dirty="0"/>
          </a:p>
        </p:txBody>
      </p:sp>
    </p:spTree>
    <p:extLst>
      <p:ext uri="{BB962C8B-B14F-4D97-AF65-F5344CB8AC3E}">
        <p14:creationId xmlns:p14="http://schemas.microsoft.com/office/powerpoint/2010/main" val="855588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 Factors</a:t>
            </a:r>
            <a:endParaRPr lang="en-US" dirty="0"/>
          </a:p>
        </p:txBody>
      </p:sp>
      <p:sp>
        <p:nvSpPr>
          <p:cNvPr id="3" name="Content Placeholder 2"/>
          <p:cNvSpPr>
            <a:spLocks noGrp="1"/>
          </p:cNvSpPr>
          <p:nvPr>
            <p:ph idx="1"/>
          </p:nvPr>
        </p:nvSpPr>
        <p:spPr/>
        <p:txBody>
          <a:bodyPr>
            <a:normAutofit/>
          </a:bodyPr>
          <a:lstStyle/>
          <a:p>
            <a:r>
              <a:rPr lang="en-US" dirty="0" smtClean="0">
                <a:sym typeface="Wingdings" pitchFamily="2" charset="2"/>
              </a:rPr>
              <a:t>Developer good with SSIS  Central DB with nodes</a:t>
            </a:r>
          </a:p>
          <a:p>
            <a:r>
              <a:rPr lang="en-US" dirty="0" smtClean="0">
                <a:sym typeface="Wingdings" pitchFamily="2" charset="2"/>
              </a:rPr>
              <a:t>Linked servers already exist  Central DB</a:t>
            </a:r>
          </a:p>
          <a:p>
            <a:r>
              <a:rPr lang="en-US" dirty="0" smtClean="0"/>
              <a:t>Heavy customization per instance </a:t>
            </a:r>
            <a:r>
              <a:rPr lang="en-US" dirty="0" smtClean="0">
                <a:sym typeface="Wingdings" pitchFamily="2" charset="2"/>
              </a:rPr>
              <a:t> Distributed DBs</a:t>
            </a:r>
          </a:p>
          <a:p>
            <a:r>
              <a:rPr lang="en-US" dirty="0" smtClean="0"/>
              <a:t>More instances </a:t>
            </a:r>
            <a:r>
              <a:rPr lang="en-US" dirty="0" smtClean="0">
                <a:sym typeface="Wingdings" pitchFamily="2" charset="2"/>
              </a:rPr>
              <a:t> Central DB (or with nodes)</a:t>
            </a:r>
            <a:endParaRPr lang="en-US" dirty="0" smtClean="0">
              <a:sym typeface="Wingdings" pitchFamily="2" charset="2"/>
            </a:endParaRPr>
          </a:p>
          <a:p>
            <a:r>
              <a:rPr lang="en-US" dirty="0" smtClean="0">
                <a:sym typeface="Wingdings" pitchFamily="2" charset="2"/>
              </a:rPr>
              <a:t>Multi-instance reporting required  Central DB (or with nodes)</a:t>
            </a:r>
            <a:endParaRPr lang="en-US" dirty="0"/>
          </a:p>
        </p:txBody>
      </p:sp>
    </p:spTree>
    <p:extLst>
      <p:ext uri="{BB962C8B-B14F-4D97-AF65-F5344CB8AC3E}">
        <p14:creationId xmlns:p14="http://schemas.microsoft.com/office/powerpoint/2010/main" val="1847168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a:t>
            </a:r>
            <a:endParaRPr lang="en-US" dirty="0"/>
          </a:p>
        </p:txBody>
      </p:sp>
      <p:sp>
        <p:nvSpPr>
          <p:cNvPr id="3" name="Content Placeholder 2"/>
          <p:cNvSpPr>
            <a:spLocks noGrp="1"/>
          </p:cNvSpPr>
          <p:nvPr>
            <p:ph idx="1"/>
          </p:nvPr>
        </p:nvSpPr>
        <p:spPr/>
        <p:txBody>
          <a:bodyPr>
            <a:normAutofit lnSpcReduction="10000"/>
          </a:bodyPr>
          <a:lstStyle/>
          <a:p>
            <a:r>
              <a:rPr lang="en-US" dirty="0" smtClean="0"/>
              <a:t>Push versus Pull</a:t>
            </a:r>
          </a:p>
          <a:p>
            <a:pPr lvl="1"/>
            <a:r>
              <a:rPr lang="en-US" dirty="0" smtClean="0"/>
              <a:t>Push data into administrative database as part of normal operations</a:t>
            </a:r>
          </a:p>
          <a:p>
            <a:pPr lvl="2"/>
            <a:r>
              <a:rPr lang="en-US" dirty="0" smtClean="0"/>
              <a:t>Database triggers</a:t>
            </a:r>
          </a:p>
          <a:p>
            <a:pPr lvl="2"/>
            <a:r>
              <a:rPr lang="en-US" dirty="0" smtClean="0"/>
              <a:t>Stored procedures</a:t>
            </a:r>
          </a:p>
          <a:p>
            <a:pPr lvl="2"/>
            <a:r>
              <a:rPr lang="en-US" dirty="0" smtClean="0"/>
              <a:t>Service Broker</a:t>
            </a:r>
          </a:p>
          <a:p>
            <a:pPr lvl="2"/>
            <a:r>
              <a:rPr lang="en-US" dirty="0" smtClean="0"/>
              <a:t>Policy-Based Management</a:t>
            </a:r>
          </a:p>
          <a:p>
            <a:pPr lvl="1"/>
            <a:r>
              <a:rPr lang="en-US" dirty="0" smtClean="0"/>
              <a:t>Pull data from other sources for later analysis</a:t>
            </a:r>
          </a:p>
          <a:p>
            <a:pPr lvl="2"/>
            <a:r>
              <a:rPr lang="en-US" dirty="0" smtClean="0"/>
              <a:t>SQL Agent jobs</a:t>
            </a:r>
          </a:p>
          <a:p>
            <a:pPr lvl="2"/>
            <a:r>
              <a:rPr lang="en-US" dirty="0" smtClean="0"/>
              <a:t>Analytics should typically be “pull” events</a:t>
            </a:r>
          </a:p>
        </p:txBody>
      </p:sp>
    </p:spTree>
    <p:extLst>
      <p:ext uri="{BB962C8B-B14F-4D97-AF65-F5344CB8AC3E}">
        <p14:creationId xmlns:p14="http://schemas.microsoft.com/office/powerpoint/2010/main" val="1191515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 How Often To Pull?</a:t>
            </a:r>
            <a:endParaRPr lang="en-US" dirty="0"/>
          </a:p>
        </p:txBody>
      </p:sp>
      <p:sp>
        <p:nvSpPr>
          <p:cNvPr id="3" name="Content Placeholder 2"/>
          <p:cNvSpPr>
            <a:spLocks noGrp="1"/>
          </p:cNvSpPr>
          <p:nvPr>
            <p:ph idx="1"/>
          </p:nvPr>
        </p:nvSpPr>
        <p:spPr/>
        <p:txBody>
          <a:bodyPr>
            <a:normAutofit lnSpcReduction="10000"/>
          </a:bodyPr>
          <a:lstStyle/>
          <a:p>
            <a:r>
              <a:rPr lang="en-US" dirty="0" smtClean="0"/>
              <a:t>It depends!</a:t>
            </a:r>
          </a:p>
          <a:p>
            <a:r>
              <a:rPr lang="en-US" dirty="0" smtClean="0"/>
              <a:t>Factors which affect this answer:</a:t>
            </a:r>
          </a:p>
          <a:p>
            <a:pPr lvl="1"/>
            <a:r>
              <a:rPr lang="en-US" dirty="0" smtClean="0"/>
              <a:t>Frequency of event</a:t>
            </a:r>
          </a:p>
          <a:p>
            <a:pPr lvl="1"/>
            <a:r>
              <a:rPr lang="en-US" dirty="0" smtClean="0"/>
              <a:t>Importance of instance / application</a:t>
            </a:r>
          </a:p>
          <a:p>
            <a:pPr lvl="1"/>
            <a:r>
              <a:rPr lang="en-US" dirty="0" smtClean="0"/>
              <a:t>Expected amount of data</a:t>
            </a:r>
          </a:p>
          <a:p>
            <a:pPr lvl="1"/>
            <a:r>
              <a:rPr lang="en-US" dirty="0" smtClean="0"/>
              <a:t>Expected frequency of change</a:t>
            </a:r>
          </a:p>
          <a:p>
            <a:pPr lvl="1"/>
            <a:r>
              <a:rPr lang="en-US" dirty="0" smtClean="0"/>
              <a:t>SLAs or other business agreements</a:t>
            </a:r>
          </a:p>
          <a:p>
            <a:pPr lvl="1"/>
            <a:r>
              <a:rPr lang="en-US" dirty="0" smtClean="0"/>
              <a:t>Other applications which already handle certain metrics</a:t>
            </a:r>
            <a:endParaRPr lang="en-US" dirty="0"/>
          </a:p>
        </p:txBody>
      </p:sp>
    </p:spTree>
    <p:extLst>
      <p:ext uri="{BB962C8B-B14F-4D97-AF65-F5344CB8AC3E}">
        <p14:creationId xmlns:p14="http://schemas.microsoft.com/office/powerpoint/2010/main" val="1430311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a:t>
            </a:r>
            <a:endParaRPr lang="en-US" dirty="0"/>
          </a:p>
        </p:txBody>
      </p:sp>
      <p:sp>
        <p:nvSpPr>
          <p:cNvPr id="3" name="Content Placeholder 2"/>
          <p:cNvSpPr>
            <a:spLocks noGrp="1"/>
          </p:cNvSpPr>
          <p:nvPr>
            <p:ph idx="1"/>
          </p:nvPr>
        </p:nvSpPr>
        <p:spPr/>
        <p:txBody>
          <a:bodyPr/>
          <a:lstStyle/>
          <a:p>
            <a:r>
              <a:rPr lang="en-US" dirty="0" smtClean="0"/>
              <a:t>Beware the observer cost</a:t>
            </a:r>
          </a:p>
          <a:p>
            <a:pPr lvl="1"/>
            <a:r>
              <a:rPr lang="en-US" dirty="0" smtClean="0"/>
              <a:t>Gathering information isn’t free</a:t>
            </a:r>
          </a:p>
          <a:p>
            <a:pPr lvl="2"/>
            <a:r>
              <a:rPr lang="en-US" dirty="0" smtClean="0"/>
              <a:t>CPU, RAM, and I/O costs for additional work</a:t>
            </a:r>
          </a:p>
          <a:p>
            <a:pPr lvl="2"/>
            <a:r>
              <a:rPr lang="en-US" dirty="0" smtClean="0"/>
              <a:t>Gathering data may even cause problems with your line of business code</a:t>
            </a:r>
          </a:p>
          <a:p>
            <a:pPr lvl="1"/>
            <a:r>
              <a:rPr lang="en-US" dirty="0" smtClean="0"/>
              <a:t>It is typically pretty cheap, though:  reading metadata from DMVs and system tables are very fast and use few resources</a:t>
            </a:r>
          </a:p>
          <a:p>
            <a:pPr lvl="1"/>
            <a:r>
              <a:rPr lang="en-US" dirty="0" smtClean="0"/>
              <a:t>Slower processes tend to be obvious</a:t>
            </a:r>
            <a:endParaRPr lang="en-US" dirty="0"/>
          </a:p>
        </p:txBody>
      </p:sp>
    </p:spTree>
    <p:extLst>
      <p:ext uri="{BB962C8B-B14F-4D97-AF65-F5344CB8AC3E}">
        <p14:creationId xmlns:p14="http://schemas.microsoft.com/office/powerpoint/2010/main" val="3630912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p:txBody>
          <a:bodyPr>
            <a:normAutofit/>
          </a:bodyPr>
          <a:lstStyle/>
          <a:p>
            <a:r>
              <a:rPr lang="en-US" dirty="0" smtClean="0"/>
              <a:t>Basic design ideas:</a:t>
            </a:r>
          </a:p>
          <a:p>
            <a:pPr lvl="1"/>
            <a:r>
              <a:rPr lang="en-US" dirty="0" smtClean="0"/>
              <a:t>Don’t act inframarginally</a:t>
            </a:r>
          </a:p>
          <a:p>
            <a:pPr lvl="2"/>
            <a:r>
              <a:rPr lang="en-US" dirty="0" smtClean="0"/>
              <a:t>Find your needs and fill them first</a:t>
            </a:r>
            <a:endParaRPr lang="en-US" dirty="0" smtClean="0"/>
          </a:p>
          <a:p>
            <a:pPr lvl="1"/>
            <a:r>
              <a:rPr lang="en-US" dirty="0" smtClean="0"/>
              <a:t>Don’t re-invent the wheel</a:t>
            </a:r>
          </a:p>
          <a:p>
            <a:pPr lvl="1"/>
            <a:r>
              <a:rPr lang="en-US" dirty="0" smtClean="0"/>
              <a:t>Use tools you already know</a:t>
            </a:r>
          </a:p>
          <a:p>
            <a:pPr lvl="1"/>
            <a:r>
              <a:rPr lang="en-US" dirty="0" smtClean="0"/>
              <a:t>Design iteratively</a:t>
            </a:r>
          </a:p>
          <a:p>
            <a:pPr lvl="1"/>
            <a:endParaRPr lang="en-US" dirty="0"/>
          </a:p>
        </p:txBody>
      </p:sp>
    </p:spTree>
    <p:extLst>
      <p:ext uri="{BB962C8B-B14F-4D97-AF65-F5344CB8AC3E}">
        <p14:creationId xmlns:p14="http://schemas.microsoft.com/office/powerpoint/2010/main" val="2190595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endParaRPr lang="en-US" dirty="0"/>
          </a:p>
        </p:txBody>
      </p:sp>
      <p:sp>
        <p:nvSpPr>
          <p:cNvPr id="3" name="Content Placeholder 2"/>
          <p:cNvSpPr>
            <a:spLocks noGrp="1"/>
          </p:cNvSpPr>
          <p:nvPr>
            <p:ph idx="1"/>
          </p:nvPr>
        </p:nvSpPr>
        <p:spPr/>
        <p:txBody>
          <a:bodyPr/>
          <a:lstStyle/>
          <a:p>
            <a:r>
              <a:rPr lang="en-US" dirty="0" smtClean="0"/>
              <a:t>Quick reminder of themes:</a:t>
            </a:r>
          </a:p>
          <a:p>
            <a:pPr lvl="1"/>
            <a:r>
              <a:rPr lang="en-US" dirty="0" smtClean="0"/>
              <a:t>Analytics</a:t>
            </a:r>
          </a:p>
          <a:p>
            <a:pPr lvl="1"/>
            <a:r>
              <a:rPr lang="en-US" dirty="0" smtClean="0"/>
              <a:t>Auditing</a:t>
            </a:r>
          </a:p>
          <a:p>
            <a:pPr lvl="1"/>
            <a:r>
              <a:rPr lang="en-US" dirty="0" smtClean="0"/>
              <a:t>Configuration</a:t>
            </a:r>
          </a:p>
          <a:p>
            <a:pPr lvl="1"/>
            <a:r>
              <a:rPr lang="en-US" dirty="0" smtClean="0"/>
              <a:t>Maintenance</a:t>
            </a:r>
          </a:p>
          <a:p>
            <a:pPr lvl="1"/>
            <a:r>
              <a:rPr lang="en-US" dirty="0" smtClean="0"/>
              <a:t>Research</a:t>
            </a:r>
          </a:p>
          <a:p>
            <a:pPr lvl="1"/>
            <a:r>
              <a:rPr lang="en-US" dirty="0" smtClean="0"/>
              <a:t>Reporting</a:t>
            </a:r>
          </a:p>
          <a:p>
            <a:pPr lvl="1"/>
            <a:r>
              <a:rPr lang="en-US" dirty="0" smtClean="0"/>
              <a:t>Utilities</a:t>
            </a:r>
          </a:p>
          <a:p>
            <a:endParaRPr lang="en-US" dirty="0"/>
          </a:p>
        </p:txBody>
      </p:sp>
    </p:spTree>
    <p:extLst>
      <p:ext uri="{BB962C8B-B14F-4D97-AF65-F5344CB8AC3E}">
        <p14:creationId xmlns:p14="http://schemas.microsoft.com/office/powerpoint/2010/main" val="30969364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Analytics</a:t>
            </a:r>
            <a:endParaRPr lang="en-US" dirty="0"/>
          </a:p>
        </p:txBody>
      </p:sp>
      <p:sp>
        <p:nvSpPr>
          <p:cNvPr id="3" name="Content Placeholder 2"/>
          <p:cNvSpPr>
            <a:spLocks noGrp="1"/>
          </p:cNvSpPr>
          <p:nvPr>
            <p:ph idx="1"/>
          </p:nvPr>
        </p:nvSpPr>
        <p:spPr/>
        <p:txBody>
          <a:bodyPr>
            <a:normAutofit lnSpcReduction="10000"/>
          </a:bodyPr>
          <a:lstStyle/>
          <a:p>
            <a:r>
              <a:rPr lang="en-US" dirty="0" smtClean="0"/>
              <a:t>Wait stats</a:t>
            </a:r>
          </a:p>
          <a:p>
            <a:r>
              <a:rPr lang="en-US" dirty="0" smtClean="0"/>
              <a:t>Active sessions (real-time)</a:t>
            </a:r>
          </a:p>
          <a:p>
            <a:r>
              <a:rPr lang="en-US" dirty="0" smtClean="0"/>
              <a:t>Data and log file growth rates</a:t>
            </a:r>
          </a:p>
          <a:p>
            <a:r>
              <a:rPr lang="en-US" dirty="0" smtClean="0"/>
              <a:t>Virtual Log File (VLF) counts</a:t>
            </a:r>
          </a:p>
          <a:p>
            <a:r>
              <a:rPr lang="en-US" dirty="0" smtClean="0"/>
              <a:t>Service runs and failures</a:t>
            </a:r>
          </a:p>
          <a:p>
            <a:r>
              <a:rPr lang="en-US" dirty="0" smtClean="0"/>
              <a:t>Long-running jobs</a:t>
            </a:r>
          </a:p>
          <a:p>
            <a:r>
              <a:rPr lang="en-US" dirty="0" smtClean="0"/>
              <a:t>Backup optimization</a:t>
            </a:r>
          </a:p>
          <a:p>
            <a:r>
              <a:rPr lang="en-US" dirty="0" smtClean="0"/>
              <a:t>Deadlocks</a:t>
            </a:r>
            <a:endParaRPr lang="en-US" dirty="0"/>
          </a:p>
        </p:txBody>
      </p:sp>
    </p:spTree>
    <p:extLst>
      <p:ext uri="{BB962C8B-B14F-4D97-AF65-F5344CB8AC3E}">
        <p14:creationId xmlns:p14="http://schemas.microsoft.com/office/powerpoint/2010/main" val="355265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Am I?  What Am I Doing Here?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Database Administrator</a:t>
            </a:r>
          </a:p>
          <a:p>
            <a:pPr lvl="1"/>
            <a:r>
              <a:rPr lang="en-US" dirty="0" smtClean="0"/>
              <a:t>SQL Server DBA</a:t>
            </a:r>
          </a:p>
          <a:p>
            <a:pPr lvl="1"/>
            <a:r>
              <a:rPr lang="en-US" dirty="0" smtClean="0"/>
              <a:t>SSIS developer</a:t>
            </a:r>
          </a:p>
          <a:p>
            <a:pPr lvl="1"/>
            <a:r>
              <a:rPr lang="en-US" dirty="0" smtClean="0"/>
              <a:t>Currently working for Aetna</a:t>
            </a:r>
          </a:p>
          <a:p>
            <a:pPr lvl="2"/>
            <a:r>
              <a:rPr lang="en-US" dirty="0" smtClean="0"/>
              <a:t>Standard employer disclaimer</a:t>
            </a:r>
          </a:p>
          <a:p>
            <a:pPr lvl="1"/>
            <a:r>
              <a:rPr lang="en-US" dirty="0" err="1" smtClean="0"/>
              <a:t>Catallaxy</a:t>
            </a:r>
            <a:r>
              <a:rPr lang="en-US" dirty="0" smtClean="0"/>
              <a:t> Services</a:t>
            </a:r>
          </a:p>
          <a:p>
            <a:pPr lvl="2"/>
            <a:r>
              <a:rPr lang="en-US" dirty="0" smtClean="0">
                <a:hlinkClick r:id="rId3"/>
              </a:rPr>
              <a:t>http://www.catallaxyservices.com</a:t>
            </a:r>
            <a:r>
              <a:rPr lang="en-US" dirty="0" smtClean="0"/>
              <a:t> </a:t>
            </a:r>
          </a:p>
          <a:p>
            <a:r>
              <a:rPr lang="en-US" dirty="0" smtClean="0"/>
              <a:t>Security Nut</a:t>
            </a:r>
          </a:p>
          <a:p>
            <a:r>
              <a:rPr lang="en-US" dirty="0" smtClean="0"/>
              <a:t>Cyclist</a:t>
            </a:r>
          </a:p>
          <a:p>
            <a:r>
              <a:rPr lang="en-US" dirty="0" smtClean="0"/>
              <a:t>Occasional world traveler</a:t>
            </a:r>
          </a:p>
          <a:p>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54964" y="1447800"/>
            <a:ext cx="3314700" cy="4419600"/>
          </a:xfrm>
          <a:prstGeom prst="rect">
            <a:avLst/>
          </a:prstGeom>
        </p:spPr>
      </p:pic>
    </p:spTree>
    <p:extLst>
      <p:ext uri="{BB962C8B-B14F-4D97-AF65-F5344CB8AC3E}">
        <p14:creationId xmlns:p14="http://schemas.microsoft.com/office/powerpoint/2010/main" val="19166944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Auditing</a:t>
            </a:r>
            <a:endParaRPr lang="en-US" dirty="0"/>
          </a:p>
        </p:txBody>
      </p:sp>
      <p:sp>
        <p:nvSpPr>
          <p:cNvPr id="3" name="Content Placeholder 2"/>
          <p:cNvSpPr>
            <a:spLocks noGrp="1"/>
          </p:cNvSpPr>
          <p:nvPr>
            <p:ph idx="1"/>
          </p:nvPr>
        </p:nvSpPr>
        <p:spPr/>
        <p:txBody>
          <a:bodyPr/>
          <a:lstStyle/>
          <a:p>
            <a:r>
              <a:rPr lang="en-US" dirty="0" smtClean="0"/>
              <a:t>Database triggers to track DDL changes</a:t>
            </a:r>
          </a:p>
          <a:p>
            <a:r>
              <a:rPr lang="en-US" dirty="0" smtClean="0"/>
              <a:t>Trace file readers looking for activity</a:t>
            </a:r>
          </a:p>
          <a:p>
            <a:r>
              <a:rPr lang="en-US" dirty="0" smtClean="0"/>
              <a:t>Policy-Based Management feeding into auditing tables</a:t>
            </a:r>
          </a:p>
          <a:p>
            <a:r>
              <a:rPr lang="en-US" dirty="0" smtClean="0"/>
              <a:t>Defining current permissions (or permission changes)</a:t>
            </a:r>
            <a:endParaRPr lang="en-US" dirty="0"/>
          </a:p>
        </p:txBody>
      </p:sp>
    </p:spTree>
    <p:extLst>
      <p:ext uri="{BB962C8B-B14F-4D97-AF65-F5344CB8AC3E}">
        <p14:creationId xmlns:p14="http://schemas.microsoft.com/office/powerpoint/2010/main" val="3742691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Configuration</a:t>
            </a:r>
            <a:endParaRPr lang="en-US" dirty="0"/>
          </a:p>
        </p:txBody>
      </p:sp>
      <p:sp>
        <p:nvSpPr>
          <p:cNvPr id="3" name="Content Placeholder 2"/>
          <p:cNvSpPr>
            <a:spLocks noGrp="1"/>
          </p:cNvSpPr>
          <p:nvPr>
            <p:ph idx="1"/>
          </p:nvPr>
        </p:nvSpPr>
        <p:spPr/>
        <p:txBody>
          <a:bodyPr/>
          <a:lstStyle/>
          <a:p>
            <a:r>
              <a:rPr lang="en-US" dirty="0" smtClean="0"/>
              <a:t>Centralized configuration for services (e.g., SSIS pre-2012)</a:t>
            </a:r>
          </a:p>
          <a:p>
            <a:endParaRPr lang="en-US" dirty="0"/>
          </a:p>
        </p:txBody>
      </p:sp>
    </p:spTree>
    <p:extLst>
      <p:ext uri="{BB962C8B-B14F-4D97-AF65-F5344CB8AC3E}">
        <p14:creationId xmlns:p14="http://schemas.microsoft.com/office/powerpoint/2010/main" val="27657914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Maintenance</a:t>
            </a:r>
            <a:endParaRPr lang="en-US" dirty="0"/>
          </a:p>
        </p:txBody>
      </p:sp>
      <p:sp>
        <p:nvSpPr>
          <p:cNvPr id="3" name="Content Placeholder 2"/>
          <p:cNvSpPr>
            <a:spLocks noGrp="1"/>
          </p:cNvSpPr>
          <p:nvPr>
            <p:ph idx="1"/>
          </p:nvPr>
        </p:nvSpPr>
        <p:spPr/>
        <p:txBody>
          <a:bodyPr/>
          <a:lstStyle/>
          <a:p>
            <a:r>
              <a:rPr lang="en-US" dirty="0" smtClean="0"/>
              <a:t>DBCC CHECKDB runs (and errors!)</a:t>
            </a:r>
          </a:p>
          <a:p>
            <a:r>
              <a:rPr lang="en-US" dirty="0" smtClean="0"/>
              <a:t>Backups, restorations, and restoration tests</a:t>
            </a:r>
          </a:p>
          <a:p>
            <a:r>
              <a:rPr lang="en-US" dirty="0" smtClean="0"/>
              <a:t>Index / statistics updates</a:t>
            </a:r>
          </a:p>
          <a:p>
            <a:r>
              <a:rPr lang="en-US" dirty="0" smtClean="0"/>
              <a:t>Environmental comparisons</a:t>
            </a:r>
          </a:p>
          <a:p>
            <a:pPr lvl="1"/>
            <a:r>
              <a:rPr lang="en-US" dirty="0" smtClean="0"/>
              <a:t>Databases</a:t>
            </a:r>
          </a:p>
          <a:p>
            <a:pPr lvl="1"/>
            <a:r>
              <a:rPr lang="en-US" dirty="0" smtClean="0"/>
              <a:t>Tables</a:t>
            </a:r>
          </a:p>
          <a:p>
            <a:pPr lvl="1"/>
            <a:r>
              <a:rPr lang="en-US" dirty="0" smtClean="0"/>
              <a:t>Indexes</a:t>
            </a:r>
          </a:p>
          <a:p>
            <a:pPr lvl="1"/>
            <a:r>
              <a:rPr lang="en-US" dirty="0" smtClean="0"/>
              <a:t>Triggers</a:t>
            </a:r>
          </a:p>
          <a:p>
            <a:endParaRPr lang="en-US" dirty="0"/>
          </a:p>
        </p:txBody>
      </p:sp>
    </p:spTree>
    <p:extLst>
      <p:ext uri="{BB962C8B-B14F-4D97-AF65-F5344CB8AC3E}">
        <p14:creationId xmlns:p14="http://schemas.microsoft.com/office/powerpoint/2010/main" val="4092391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Reporting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Daily status reports</a:t>
            </a:r>
          </a:p>
          <a:p>
            <a:r>
              <a:rPr lang="en-US" dirty="0" smtClean="0"/>
              <a:t>Alerts which don’t get picked up by SQL Agent alerting</a:t>
            </a:r>
          </a:p>
          <a:p>
            <a:r>
              <a:rPr lang="en-US" dirty="0" smtClean="0"/>
              <a:t>Management dashboards</a:t>
            </a:r>
          </a:p>
          <a:p>
            <a:r>
              <a:rPr lang="en-US" dirty="0" smtClean="0"/>
              <a:t>Frequency and type of errors on each instance</a:t>
            </a:r>
          </a:p>
          <a:p>
            <a:r>
              <a:rPr lang="en-US" dirty="0" smtClean="0"/>
              <a:t>Time elapsed for SQL Agent jobs</a:t>
            </a:r>
          </a:p>
          <a:p>
            <a:r>
              <a:rPr lang="en-US" dirty="0" smtClean="0"/>
              <a:t>Long-running jobs</a:t>
            </a:r>
          </a:p>
          <a:p>
            <a:r>
              <a:rPr lang="en-US" dirty="0" smtClean="0"/>
              <a:t>Space provisioning</a:t>
            </a:r>
          </a:p>
          <a:p>
            <a:r>
              <a:rPr lang="en-US" dirty="0" smtClean="0"/>
              <a:t>Frequency of events (e.g., </a:t>
            </a:r>
            <a:r>
              <a:rPr lang="en-US" dirty="0" err="1" smtClean="0"/>
              <a:t>autogrowth</a:t>
            </a:r>
            <a:r>
              <a:rPr lang="en-US" dirty="0" smtClean="0"/>
              <a:t>)</a:t>
            </a:r>
          </a:p>
          <a:p>
            <a:r>
              <a:rPr lang="en-US" dirty="0" smtClean="0"/>
              <a:t>SLA validation rules</a:t>
            </a:r>
          </a:p>
          <a:p>
            <a:pPr marL="0" indent="0">
              <a:buNone/>
            </a:pPr>
            <a:endParaRPr lang="en-US" dirty="0"/>
          </a:p>
          <a:p>
            <a:pPr marL="0" indent="0">
              <a:buNone/>
            </a:pPr>
            <a:r>
              <a:rPr lang="en-US" dirty="0" smtClean="0"/>
              <a:t>Short version:  WHATEVER THE BUSINESS REQUIRES!</a:t>
            </a:r>
            <a:endParaRPr lang="en-US" dirty="0"/>
          </a:p>
        </p:txBody>
      </p:sp>
    </p:spTree>
    <p:extLst>
      <p:ext uri="{BB962C8B-B14F-4D97-AF65-F5344CB8AC3E}">
        <p14:creationId xmlns:p14="http://schemas.microsoft.com/office/powerpoint/2010/main" val="229435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Utilities</a:t>
            </a:r>
            <a:endParaRPr lang="en-US" dirty="0"/>
          </a:p>
        </p:txBody>
      </p:sp>
      <p:sp>
        <p:nvSpPr>
          <p:cNvPr id="3" name="Content Placeholder 2"/>
          <p:cNvSpPr>
            <a:spLocks noGrp="1"/>
          </p:cNvSpPr>
          <p:nvPr>
            <p:ph idx="1"/>
          </p:nvPr>
        </p:nvSpPr>
        <p:spPr/>
        <p:txBody>
          <a:bodyPr/>
          <a:lstStyle/>
          <a:p>
            <a:r>
              <a:rPr lang="en-US" dirty="0" smtClean="0"/>
              <a:t>Numbers/tally table: </a:t>
            </a:r>
            <a:r>
              <a:rPr lang="en-US" dirty="0" smtClean="0">
                <a:hlinkClick r:id="rId3"/>
              </a:rPr>
              <a:t>http://www.sqlservercentral.com/articles/T-SQL/62867/</a:t>
            </a:r>
            <a:endParaRPr lang="en-US" dirty="0" smtClean="0"/>
          </a:p>
          <a:p>
            <a:r>
              <a:rPr lang="en-US" dirty="0" smtClean="0"/>
              <a:t>Date table</a:t>
            </a:r>
          </a:p>
          <a:p>
            <a:r>
              <a:rPr lang="en-US" dirty="0" smtClean="0"/>
              <a:t>Useful developer functions:  T-SQL or CLR</a:t>
            </a:r>
          </a:p>
          <a:p>
            <a:pPr lvl="1"/>
            <a:r>
              <a:rPr lang="en-US" dirty="0" smtClean="0"/>
              <a:t>Complex business calculations</a:t>
            </a:r>
          </a:p>
          <a:p>
            <a:pPr lvl="1"/>
            <a:r>
              <a:rPr lang="en-US" dirty="0" smtClean="0"/>
              <a:t>Oft-used conversions</a:t>
            </a:r>
          </a:p>
        </p:txBody>
      </p:sp>
    </p:spTree>
    <p:extLst>
      <p:ext uri="{BB962C8B-B14F-4D97-AF65-F5344CB8AC3E}">
        <p14:creationId xmlns:p14="http://schemas.microsoft.com/office/powerpoint/2010/main" val="176259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Re-Inventing The Wheel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Don’t (unless there’s good reason to!)</a:t>
            </a:r>
          </a:p>
          <a:p>
            <a:r>
              <a:rPr lang="en-US" dirty="0" smtClean="0"/>
              <a:t>Analytics</a:t>
            </a:r>
          </a:p>
          <a:p>
            <a:pPr lvl="1"/>
            <a:r>
              <a:rPr lang="en-US" dirty="0" smtClean="0"/>
              <a:t>Adam </a:t>
            </a:r>
            <a:r>
              <a:rPr lang="en-US" dirty="0" err="1" smtClean="0"/>
              <a:t>Machanic’s</a:t>
            </a:r>
            <a:r>
              <a:rPr lang="en-US" dirty="0" smtClean="0"/>
              <a:t> </a:t>
            </a:r>
            <a:r>
              <a:rPr lang="en-US" dirty="0" err="1" smtClean="0"/>
              <a:t>Sp_WhoIsActive</a:t>
            </a:r>
            <a:r>
              <a:rPr lang="en-US" dirty="0" smtClean="0"/>
              <a:t>: </a:t>
            </a:r>
            <a:r>
              <a:rPr lang="en-US" dirty="0" smtClean="0">
                <a:hlinkClick r:id="rId3"/>
              </a:rPr>
              <a:t>http://tinyurl.com/spWhoIsActive</a:t>
            </a:r>
            <a:r>
              <a:rPr lang="en-US" dirty="0" smtClean="0"/>
              <a:t> </a:t>
            </a:r>
          </a:p>
          <a:p>
            <a:pPr lvl="1"/>
            <a:r>
              <a:rPr lang="en-US" dirty="0" smtClean="0"/>
              <a:t>Devin Knight and Jorge </a:t>
            </a:r>
            <a:r>
              <a:rPr lang="en-US" dirty="0" err="1" smtClean="0"/>
              <a:t>Segarra’s</a:t>
            </a:r>
            <a:r>
              <a:rPr lang="en-US" dirty="0" smtClean="0"/>
              <a:t> long-running Agent jobs:  </a:t>
            </a:r>
            <a:r>
              <a:rPr lang="en-US" dirty="0" smtClean="0">
                <a:hlinkClick r:id="rId4"/>
              </a:rPr>
              <a:t>http://tinyurl.com/LongRunningAgentJobs</a:t>
            </a:r>
            <a:endParaRPr lang="en-US" dirty="0" smtClean="0"/>
          </a:p>
          <a:p>
            <a:pPr lvl="1"/>
            <a:r>
              <a:rPr lang="en-US" dirty="0" err="1" smtClean="0"/>
              <a:t>Nic</a:t>
            </a:r>
            <a:r>
              <a:rPr lang="en-US" dirty="0" smtClean="0"/>
              <a:t> Cain’s backup optimization: </a:t>
            </a:r>
            <a:r>
              <a:rPr lang="en-US" dirty="0" smtClean="0">
                <a:hlinkClick r:id="rId5"/>
              </a:rPr>
              <a:t>http://sirsql.net/blog/2012/12/12/automated-backup-tuning</a:t>
            </a:r>
            <a:endParaRPr lang="en-US" dirty="0" smtClean="0"/>
          </a:p>
          <a:p>
            <a:pPr lvl="1"/>
            <a:r>
              <a:rPr lang="en-US" dirty="0" smtClean="0"/>
              <a:t>Paul Randal’s wait stats:  </a:t>
            </a:r>
            <a:r>
              <a:rPr lang="en-US" dirty="0" smtClean="0">
                <a:hlinkClick r:id="rId6"/>
              </a:rPr>
              <a:t>http://tinyurl.com/SQLWaitStats</a:t>
            </a:r>
            <a:r>
              <a:rPr lang="en-US" dirty="0" smtClean="0"/>
              <a:t>  </a:t>
            </a:r>
            <a:endParaRPr lang="en-US" dirty="0"/>
          </a:p>
        </p:txBody>
      </p:sp>
    </p:spTree>
    <p:extLst>
      <p:ext uri="{BB962C8B-B14F-4D97-AF65-F5344CB8AC3E}">
        <p14:creationId xmlns:p14="http://schemas.microsoft.com/office/powerpoint/2010/main" val="1999121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Reinventing The Wheel</a:t>
            </a:r>
            <a:endParaRPr lang="en-US" dirty="0"/>
          </a:p>
        </p:txBody>
      </p:sp>
      <p:sp>
        <p:nvSpPr>
          <p:cNvPr id="3" name="Content Placeholder 2"/>
          <p:cNvSpPr>
            <a:spLocks noGrp="1"/>
          </p:cNvSpPr>
          <p:nvPr>
            <p:ph idx="1"/>
          </p:nvPr>
        </p:nvSpPr>
        <p:spPr/>
        <p:txBody>
          <a:bodyPr/>
          <a:lstStyle/>
          <a:p>
            <a:r>
              <a:rPr lang="en-US" dirty="0" smtClean="0"/>
              <a:t>Maintenance</a:t>
            </a:r>
          </a:p>
          <a:p>
            <a:pPr lvl="1"/>
            <a:r>
              <a:rPr lang="en-US" dirty="0" smtClean="0"/>
              <a:t>Olla </a:t>
            </a:r>
            <a:r>
              <a:rPr lang="en-US" dirty="0" err="1" smtClean="0"/>
              <a:t>Hallengren’s</a:t>
            </a:r>
            <a:r>
              <a:rPr lang="en-US" dirty="0" smtClean="0"/>
              <a:t> maintenance scripts: </a:t>
            </a:r>
            <a:r>
              <a:rPr lang="en-US" dirty="0" smtClean="0">
                <a:hlinkClick r:id="rId3"/>
              </a:rPr>
              <a:t>http://ola.hallengren.com/</a:t>
            </a:r>
            <a:endParaRPr lang="en-US" dirty="0" smtClean="0"/>
          </a:p>
          <a:p>
            <a:pPr lvl="1"/>
            <a:r>
              <a:rPr lang="en-US" dirty="0" smtClean="0"/>
              <a:t>Michelle </a:t>
            </a:r>
            <a:r>
              <a:rPr lang="en-US" dirty="0" err="1" smtClean="0"/>
              <a:t>Ufford’s</a:t>
            </a:r>
            <a:r>
              <a:rPr lang="en-US" dirty="0" smtClean="0"/>
              <a:t> index defragmentation script: </a:t>
            </a:r>
            <a:r>
              <a:rPr lang="en-US" dirty="0" smtClean="0">
                <a:hlinkClick r:id="rId4"/>
              </a:rPr>
              <a:t>http://sqlfool.com/2011/06/index-defrag-script-v4-1/</a:t>
            </a:r>
            <a:endParaRPr lang="en-US" dirty="0" smtClean="0"/>
          </a:p>
        </p:txBody>
      </p:sp>
    </p:spTree>
    <p:extLst>
      <p:ext uri="{BB962C8B-B14F-4D97-AF65-F5344CB8AC3E}">
        <p14:creationId xmlns:p14="http://schemas.microsoft.com/office/powerpoint/2010/main" val="17117174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 Reinventing The Wheel</a:t>
            </a:r>
            <a:endParaRPr lang="en-US" dirty="0"/>
          </a:p>
        </p:txBody>
      </p:sp>
      <p:sp>
        <p:nvSpPr>
          <p:cNvPr id="3" name="Content Placeholder 2"/>
          <p:cNvSpPr>
            <a:spLocks noGrp="1"/>
          </p:cNvSpPr>
          <p:nvPr>
            <p:ph idx="1"/>
          </p:nvPr>
        </p:nvSpPr>
        <p:spPr/>
        <p:txBody>
          <a:bodyPr/>
          <a:lstStyle/>
          <a:p>
            <a:r>
              <a:rPr lang="en-US" dirty="0" smtClean="0"/>
              <a:t>Utilities</a:t>
            </a:r>
          </a:p>
          <a:p>
            <a:pPr lvl="1"/>
            <a:r>
              <a:rPr lang="en-US" dirty="0" smtClean="0"/>
              <a:t>Aaron Bertrand’s </a:t>
            </a:r>
            <a:r>
              <a:rPr lang="en-US" dirty="0" err="1" smtClean="0"/>
              <a:t>sp_foreachdb</a:t>
            </a:r>
            <a:r>
              <a:rPr lang="en-US" dirty="0" smtClean="0"/>
              <a:t>:  </a:t>
            </a:r>
            <a:r>
              <a:rPr lang="en-US" dirty="0" smtClean="0">
                <a:hlinkClick r:id="rId3"/>
              </a:rPr>
              <a:t>http://tinyurl.com/spForEachDB</a:t>
            </a:r>
            <a:r>
              <a:rPr lang="en-US" dirty="0" smtClean="0"/>
              <a:t> </a:t>
            </a:r>
          </a:p>
          <a:p>
            <a:pPr lvl="1"/>
            <a:r>
              <a:rPr lang="en-US" dirty="0" smtClean="0"/>
              <a:t>Kim Tripp’s duplicate index check: </a:t>
            </a:r>
            <a:r>
              <a:rPr lang="en-US" dirty="0" smtClean="0">
                <a:hlinkClick r:id="rId4"/>
              </a:rPr>
              <a:t>http://www.sqlskills.com/blogs/kimberly/removing-duplicate-indexes/</a:t>
            </a:r>
            <a:endParaRPr lang="en-US" dirty="0" smtClean="0"/>
          </a:p>
          <a:p>
            <a:r>
              <a:rPr lang="en-US" dirty="0" smtClean="0"/>
              <a:t>Also, embrace and extend</a:t>
            </a:r>
          </a:p>
          <a:p>
            <a:pPr lvl="1"/>
            <a:r>
              <a:rPr lang="en-US" dirty="0" smtClean="0"/>
              <a:t>Modify existing code to fit your environment</a:t>
            </a:r>
          </a:p>
          <a:p>
            <a:pPr lvl="1"/>
            <a:r>
              <a:rPr lang="en-US" dirty="0" smtClean="0"/>
              <a:t>Build on what others have done</a:t>
            </a:r>
            <a:endParaRPr lang="en-US" dirty="0"/>
          </a:p>
        </p:txBody>
      </p:sp>
    </p:spTree>
    <p:extLst>
      <p:ext uri="{BB962C8B-B14F-4D97-AF65-F5344CB8AC3E}">
        <p14:creationId xmlns:p14="http://schemas.microsoft.com/office/powerpoint/2010/main" val="2193884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Tools To Use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T-SQL</a:t>
            </a:r>
          </a:p>
          <a:p>
            <a:pPr lvl="1"/>
            <a:r>
              <a:rPr lang="en-US" dirty="0" smtClean="0"/>
              <a:t>System stored procedures (</a:t>
            </a:r>
            <a:r>
              <a:rPr lang="en-US" dirty="0" err="1" smtClean="0"/>
              <a:t>sp_spaceused</a:t>
            </a:r>
            <a:r>
              <a:rPr lang="en-US" dirty="0" smtClean="0"/>
              <a:t>)</a:t>
            </a:r>
          </a:p>
          <a:p>
            <a:pPr lvl="1"/>
            <a:r>
              <a:rPr lang="en-US" dirty="0" smtClean="0"/>
              <a:t>Dynamic Management Views (wait stats)</a:t>
            </a:r>
          </a:p>
          <a:p>
            <a:pPr lvl="1"/>
            <a:r>
              <a:rPr lang="en-US" dirty="0" smtClean="0"/>
              <a:t>Database and table listings</a:t>
            </a:r>
          </a:p>
          <a:p>
            <a:pPr lvl="1"/>
            <a:r>
              <a:rPr lang="en-US" dirty="0" smtClean="0"/>
              <a:t>Permissions (</a:t>
            </a:r>
            <a:r>
              <a:rPr lang="en-US" dirty="0" err="1" smtClean="0"/>
              <a:t>sys.fn_my_permissions</a:t>
            </a:r>
            <a:r>
              <a:rPr lang="en-US" dirty="0" smtClean="0"/>
              <a:t>)</a:t>
            </a:r>
          </a:p>
          <a:p>
            <a:r>
              <a:rPr lang="en-US" dirty="0" smtClean="0"/>
              <a:t>Extended events:  read resulting XML &amp; insert into tables</a:t>
            </a:r>
          </a:p>
          <a:p>
            <a:r>
              <a:rPr lang="en-US" dirty="0" smtClean="0"/>
              <a:t>SSIS</a:t>
            </a:r>
          </a:p>
          <a:p>
            <a:r>
              <a:rPr lang="en-US" dirty="0" err="1" smtClean="0"/>
              <a:t>Powershell</a:t>
            </a:r>
            <a:r>
              <a:rPr lang="en-US" dirty="0" smtClean="0"/>
              <a:t> (via SQLPSX)</a:t>
            </a:r>
          </a:p>
          <a:p>
            <a:r>
              <a:rPr lang="en-US" dirty="0" smtClean="0"/>
              <a:t>Service Broker</a:t>
            </a:r>
          </a:p>
          <a:p>
            <a:pPr lvl="1"/>
            <a:r>
              <a:rPr lang="en-US" dirty="0" smtClean="0"/>
              <a:t>Line of business apps feed data into administrative DB</a:t>
            </a:r>
          </a:p>
          <a:p>
            <a:pPr lvl="1"/>
            <a:endParaRPr lang="en-US" dirty="0"/>
          </a:p>
        </p:txBody>
      </p:sp>
    </p:spTree>
    <p:extLst>
      <p:ext uri="{BB962C8B-B14F-4D97-AF65-F5344CB8AC3E}">
        <p14:creationId xmlns:p14="http://schemas.microsoft.com/office/powerpoint/2010/main" val="6767076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 </a:t>
            </a:r>
            <a:endParaRPr lang="en-US" dirty="0"/>
          </a:p>
        </p:txBody>
      </p:sp>
      <p:sp>
        <p:nvSpPr>
          <p:cNvPr id="3" name="Content Placeholder 2"/>
          <p:cNvSpPr>
            <a:spLocks noGrp="1"/>
          </p:cNvSpPr>
          <p:nvPr>
            <p:ph idx="1"/>
          </p:nvPr>
        </p:nvSpPr>
        <p:spPr/>
        <p:txBody>
          <a:bodyPr>
            <a:normAutofit/>
          </a:bodyPr>
          <a:lstStyle/>
          <a:p>
            <a:r>
              <a:rPr lang="en-US" dirty="0" smtClean="0"/>
              <a:t>Analytics</a:t>
            </a:r>
          </a:p>
          <a:p>
            <a:pPr lvl="1"/>
            <a:r>
              <a:rPr lang="en-US" dirty="0" smtClean="0"/>
              <a:t>SQL Server’s built-in reports:  free, but limited</a:t>
            </a:r>
          </a:p>
          <a:p>
            <a:pPr lvl="1"/>
            <a:r>
              <a:rPr lang="en-US" dirty="0" smtClean="0"/>
              <a:t>Activity monitor:  OK GUI and free, but limited presentation capabilities</a:t>
            </a:r>
          </a:p>
          <a:p>
            <a:pPr lvl="1"/>
            <a:r>
              <a:rPr lang="en-US" dirty="0" smtClean="0"/>
              <a:t>Third-party monitors:  typically very feature-rich, but can be expensive and sometimes difficult to get data</a:t>
            </a:r>
          </a:p>
          <a:p>
            <a:pPr lvl="1"/>
            <a:r>
              <a:rPr lang="en-US" dirty="0" smtClean="0"/>
              <a:t>Management Data Warehouse:  free and fairly easy to understand</a:t>
            </a:r>
          </a:p>
        </p:txBody>
      </p:sp>
    </p:spTree>
    <p:extLst>
      <p:ext uri="{BB962C8B-B14F-4D97-AF65-F5344CB8AC3E}">
        <p14:creationId xmlns:p14="http://schemas.microsoft.com/office/powerpoint/2010/main" val="492632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Goals and Expectations</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a </a:t>
            </a:r>
            <a:r>
              <a:rPr lang="en-US" b="1" dirty="0" smtClean="0"/>
              <a:t>beginner’s level</a:t>
            </a:r>
            <a:r>
              <a:rPr lang="en-US" dirty="0" smtClean="0"/>
              <a:t> talk</a:t>
            </a:r>
          </a:p>
          <a:p>
            <a:pPr lvl="1"/>
            <a:r>
              <a:rPr lang="en-US" dirty="0" smtClean="0"/>
              <a:t>Emphasis on design and brainstorming ideas</a:t>
            </a:r>
          </a:p>
          <a:p>
            <a:pPr lvl="1"/>
            <a:r>
              <a:rPr lang="en-US" dirty="0" smtClean="0"/>
              <a:t>Very little code;  mostly examples</a:t>
            </a:r>
          </a:p>
          <a:p>
            <a:pPr lvl="1"/>
            <a:r>
              <a:rPr lang="en-US" dirty="0" smtClean="0"/>
              <a:t>Audience participation is paramount</a:t>
            </a:r>
          </a:p>
          <a:p>
            <a:pPr lvl="2"/>
            <a:r>
              <a:rPr lang="en-US" dirty="0" smtClean="0"/>
              <a:t>Please share your experiences</a:t>
            </a:r>
          </a:p>
          <a:p>
            <a:pPr lvl="2"/>
            <a:r>
              <a:rPr lang="en-US" dirty="0" smtClean="0"/>
              <a:t>I’m here to learn as well</a:t>
            </a:r>
          </a:p>
          <a:p>
            <a:r>
              <a:rPr lang="en-US" dirty="0" smtClean="0"/>
              <a:t>My goal:  you can take this back to the office and start work on a new administrative DB (or improve an existing model)</a:t>
            </a:r>
            <a:endParaRPr lang="en-US" dirty="0"/>
          </a:p>
        </p:txBody>
      </p:sp>
    </p:spTree>
    <p:extLst>
      <p:ext uri="{BB962C8B-B14F-4D97-AF65-F5344CB8AC3E}">
        <p14:creationId xmlns:p14="http://schemas.microsoft.com/office/powerpoint/2010/main" val="1218446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Else?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Auditing</a:t>
            </a:r>
          </a:p>
          <a:p>
            <a:pPr lvl="1"/>
            <a:r>
              <a:rPr lang="en-US" dirty="0" smtClean="0"/>
              <a:t>Third-party logging:  GUI for auditing and can be feature-rich, but typically fairly costly per instance</a:t>
            </a:r>
          </a:p>
          <a:p>
            <a:r>
              <a:rPr lang="en-US" dirty="0" smtClean="0"/>
              <a:t>Maintenance</a:t>
            </a:r>
          </a:p>
          <a:p>
            <a:pPr lvl="1"/>
            <a:r>
              <a:rPr lang="en-US" dirty="0" smtClean="0"/>
              <a:t>Maintenance plans:  too easy to do stupid things (e.g., regular DB shrinking)</a:t>
            </a:r>
          </a:p>
          <a:p>
            <a:pPr lvl="1"/>
            <a:r>
              <a:rPr lang="en-US" dirty="0" smtClean="0"/>
              <a:t>SSIS-based maintenance:  maintenance plans on steroids</a:t>
            </a:r>
          </a:p>
          <a:p>
            <a:r>
              <a:rPr lang="en-US" dirty="0" smtClean="0"/>
              <a:t>Utilities</a:t>
            </a:r>
          </a:p>
          <a:p>
            <a:pPr lvl="1"/>
            <a:r>
              <a:rPr lang="en-US" dirty="0" smtClean="0"/>
              <a:t>Put in master DB:  easy to call (especially if prefixed with </a:t>
            </a:r>
            <a:r>
              <a:rPr lang="en-US" dirty="0" err="1" smtClean="0"/>
              <a:t>sp</a:t>
            </a:r>
            <a:r>
              <a:rPr lang="en-US" dirty="0" smtClean="0"/>
              <a:t>_) but can clutter master</a:t>
            </a:r>
            <a:endParaRPr lang="en-US" dirty="0"/>
          </a:p>
        </p:txBody>
      </p:sp>
    </p:spTree>
    <p:extLst>
      <p:ext uri="{BB962C8B-B14F-4D97-AF65-F5344CB8AC3E}">
        <p14:creationId xmlns:p14="http://schemas.microsoft.com/office/powerpoint/2010/main" val="2403883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9600" i="1" dirty="0" smtClean="0">
                <a:latin typeface="Brush Script MT" pitchFamily="66" charset="0"/>
              </a:rPr>
              <a:t>Fin</a:t>
            </a:r>
            <a:endParaRPr lang="en-US" sz="9600" i="1" dirty="0">
              <a:latin typeface="Brush Script MT" pitchFamily="66" charset="0"/>
            </a:endParaRPr>
          </a:p>
        </p:txBody>
      </p:sp>
    </p:spTree>
    <p:extLst>
      <p:ext uri="{BB962C8B-B14F-4D97-AF65-F5344CB8AC3E}">
        <p14:creationId xmlns:p14="http://schemas.microsoft.com/office/powerpoint/2010/main" val="21528410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Today’s Outline In Question Form</a:t>
            </a:r>
            <a:endParaRPr lang="en-US" dirty="0"/>
          </a:p>
        </p:txBody>
      </p:sp>
      <p:sp>
        <p:nvSpPr>
          <p:cNvPr id="3" name="Content Placeholder 2"/>
          <p:cNvSpPr>
            <a:spLocks noGrp="1"/>
          </p:cNvSpPr>
          <p:nvPr>
            <p:ph idx="1"/>
          </p:nvPr>
        </p:nvSpPr>
        <p:spPr/>
        <p:txBody>
          <a:bodyPr/>
          <a:lstStyle/>
          <a:p>
            <a:r>
              <a:rPr lang="en-US" b="1" dirty="0" smtClean="0"/>
              <a:t>What</a:t>
            </a:r>
            <a:r>
              <a:rPr lang="en-US" dirty="0" smtClean="0"/>
              <a:t> is an administrative database?</a:t>
            </a:r>
          </a:p>
          <a:p>
            <a:r>
              <a:rPr lang="en-US" b="1" dirty="0" smtClean="0"/>
              <a:t>Why</a:t>
            </a:r>
            <a:r>
              <a:rPr lang="en-US" dirty="0" smtClean="0"/>
              <a:t> should I have one?</a:t>
            </a:r>
          </a:p>
          <a:p>
            <a:r>
              <a:rPr lang="en-US" b="1" dirty="0" smtClean="0"/>
              <a:t>For whom</a:t>
            </a:r>
            <a:r>
              <a:rPr lang="en-US" dirty="0" smtClean="0"/>
              <a:t> should this exist?</a:t>
            </a:r>
          </a:p>
          <a:p>
            <a:r>
              <a:rPr lang="en-US" b="1" dirty="0" smtClean="0"/>
              <a:t>Where</a:t>
            </a:r>
            <a:r>
              <a:rPr lang="en-US" dirty="0" smtClean="0"/>
              <a:t> should I put the database?</a:t>
            </a:r>
          </a:p>
          <a:p>
            <a:r>
              <a:rPr lang="en-US" b="1" dirty="0" smtClean="0"/>
              <a:t>When</a:t>
            </a:r>
            <a:r>
              <a:rPr lang="en-US" dirty="0" smtClean="0"/>
              <a:t> should I update information?</a:t>
            </a:r>
          </a:p>
          <a:p>
            <a:r>
              <a:rPr lang="en-US" b="1" dirty="0" smtClean="0"/>
              <a:t>How</a:t>
            </a:r>
            <a:r>
              <a:rPr lang="en-US" dirty="0" smtClean="0"/>
              <a:t> should I design and implement it?</a:t>
            </a:r>
          </a:p>
          <a:p>
            <a:r>
              <a:rPr lang="en-US" b="1" dirty="0" smtClean="0"/>
              <a:t>What else</a:t>
            </a:r>
            <a:r>
              <a:rPr lang="en-US" dirty="0" smtClean="0"/>
              <a:t> could I use as an alternative?</a:t>
            </a:r>
            <a:endParaRPr lang="en-US" dirty="0"/>
          </a:p>
        </p:txBody>
      </p:sp>
    </p:spTree>
    <p:extLst>
      <p:ext uri="{BB962C8B-B14F-4D97-AF65-F5344CB8AC3E}">
        <p14:creationId xmlns:p14="http://schemas.microsoft.com/office/powerpoint/2010/main" val="122743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Central, non-business database</a:t>
            </a:r>
          </a:p>
          <a:p>
            <a:r>
              <a:rPr lang="en-US" dirty="0" smtClean="0"/>
              <a:t>Breakdown by task:</a:t>
            </a:r>
          </a:p>
          <a:p>
            <a:pPr lvl="1"/>
            <a:r>
              <a:rPr lang="en-US" b="1" dirty="0" smtClean="0"/>
              <a:t>Analytics</a:t>
            </a:r>
            <a:r>
              <a:rPr lang="en-US" dirty="0" smtClean="0"/>
              <a:t>:  real-time or time-series health metrics</a:t>
            </a:r>
          </a:p>
          <a:p>
            <a:pPr lvl="1"/>
            <a:r>
              <a:rPr lang="en-US" b="1" dirty="0" smtClean="0"/>
              <a:t>Auditing</a:t>
            </a:r>
            <a:r>
              <a:rPr lang="en-US" dirty="0" smtClean="0"/>
              <a:t>:  tracking system changes</a:t>
            </a:r>
          </a:p>
          <a:p>
            <a:pPr lvl="1"/>
            <a:r>
              <a:rPr lang="en-US" b="1" dirty="0" smtClean="0"/>
              <a:t>Configuration</a:t>
            </a:r>
            <a:r>
              <a:rPr lang="en-US" dirty="0" smtClean="0"/>
              <a:t>:  central service configuration</a:t>
            </a:r>
          </a:p>
          <a:p>
            <a:pPr lvl="1"/>
            <a:r>
              <a:rPr lang="en-US" b="1" dirty="0" smtClean="0"/>
              <a:t>Maintenance</a:t>
            </a:r>
            <a:r>
              <a:rPr lang="en-US" dirty="0" smtClean="0"/>
              <a:t>:  regular processes to improve health</a:t>
            </a:r>
          </a:p>
          <a:p>
            <a:pPr lvl="1"/>
            <a:r>
              <a:rPr lang="en-US" b="1" dirty="0" smtClean="0"/>
              <a:t>Research</a:t>
            </a:r>
            <a:r>
              <a:rPr lang="en-US" dirty="0" smtClean="0"/>
              <a:t>:  scratch area for DBAs to analyze problems</a:t>
            </a:r>
          </a:p>
          <a:p>
            <a:pPr lvl="1"/>
            <a:r>
              <a:rPr lang="en-US" b="1" dirty="0" smtClean="0"/>
              <a:t>Reporting</a:t>
            </a:r>
            <a:r>
              <a:rPr lang="en-US" dirty="0" smtClean="0"/>
              <a:t>:  easy-to-understand presentation of Analytics, Auditing, and Maintenance processes</a:t>
            </a:r>
          </a:p>
          <a:p>
            <a:pPr lvl="1"/>
            <a:r>
              <a:rPr lang="en-US" b="1" dirty="0" smtClean="0"/>
              <a:t>Utilities</a:t>
            </a:r>
            <a:r>
              <a:rPr lang="en-US" dirty="0" smtClean="0"/>
              <a:t>:  useful tools and objects</a:t>
            </a:r>
            <a:endParaRPr lang="en-US" dirty="0"/>
          </a:p>
        </p:txBody>
      </p:sp>
    </p:spTree>
    <p:extLst>
      <p:ext uri="{BB962C8B-B14F-4D97-AF65-F5344CB8AC3E}">
        <p14:creationId xmlns:p14="http://schemas.microsoft.com/office/powerpoint/2010/main" val="720454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a:t>
            </a:r>
            <a:endParaRPr lang="en-US" dirty="0"/>
          </a:p>
        </p:txBody>
      </p:sp>
      <p:sp>
        <p:nvSpPr>
          <p:cNvPr id="3" name="Content Placeholder 2"/>
          <p:cNvSpPr>
            <a:spLocks noGrp="1"/>
          </p:cNvSpPr>
          <p:nvPr>
            <p:ph idx="1"/>
          </p:nvPr>
        </p:nvSpPr>
        <p:spPr/>
        <p:txBody>
          <a:bodyPr/>
          <a:lstStyle/>
          <a:p>
            <a:r>
              <a:rPr lang="en-US" dirty="0" smtClean="0"/>
              <a:t>Be sure to tailor this to your environment!</a:t>
            </a:r>
          </a:p>
          <a:p>
            <a:pPr lvl="1"/>
            <a:r>
              <a:rPr lang="en-US" dirty="0" smtClean="0"/>
              <a:t>Audit trails for key applications</a:t>
            </a:r>
          </a:p>
          <a:p>
            <a:pPr lvl="2"/>
            <a:r>
              <a:rPr lang="en-US" dirty="0" smtClean="0"/>
              <a:t>Especially if the app doesn’t do this already!</a:t>
            </a:r>
          </a:p>
          <a:p>
            <a:pPr lvl="1"/>
            <a:r>
              <a:rPr lang="en-US" dirty="0" smtClean="0"/>
              <a:t>Focus on high-value activities</a:t>
            </a:r>
          </a:p>
          <a:p>
            <a:pPr lvl="1"/>
            <a:r>
              <a:rPr lang="en-US" dirty="0" smtClean="0"/>
              <a:t>Integrate with existing data sources</a:t>
            </a:r>
          </a:p>
        </p:txBody>
      </p:sp>
    </p:spTree>
    <p:extLst>
      <p:ext uri="{BB962C8B-B14F-4D97-AF65-F5344CB8AC3E}">
        <p14:creationId xmlns:p14="http://schemas.microsoft.com/office/powerpoint/2010/main" val="441311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normAutofit lnSpcReduction="10000"/>
          </a:bodyPr>
          <a:lstStyle/>
          <a:p>
            <a:r>
              <a:rPr lang="en-US" dirty="0" smtClean="0"/>
              <a:t>Proof of Work</a:t>
            </a:r>
          </a:p>
          <a:p>
            <a:r>
              <a:rPr lang="en-US" dirty="0" smtClean="0"/>
              <a:t>Sandbox for DBAs</a:t>
            </a:r>
          </a:p>
          <a:p>
            <a:r>
              <a:rPr lang="en-US" dirty="0" smtClean="0"/>
              <a:t>Generate reports on system health</a:t>
            </a:r>
          </a:p>
          <a:p>
            <a:r>
              <a:rPr lang="en-US" dirty="0" smtClean="0"/>
              <a:t>Move from react-after-crash to predict-before-crash</a:t>
            </a:r>
          </a:p>
          <a:p>
            <a:r>
              <a:rPr lang="en-US" dirty="0" smtClean="0"/>
              <a:t>Collect an audit trail to prove compliance</a:t>
            </a:r>
          </a:p>
          <a:p>
            <a:r>
              <a:rPr lang="en-US" dirty="0" smtClean="0"/>
              <a:t>Save important “temporary” data</a:t>
            </a:r>
          </a:p>
          <a:p>
            <a:r>
              <a:rPr lang="en-US" dirty="0" smtClean="0"/>
              <a:t>Centralize frequently-used processes</a:t>
            </a:r>
          </a:p>
        </p:txBody>
      </p:sp>
    </p:spTree>
    <p:extLst>
      <p:ext uri="{BB962C8B-B14F-4D97-AF65-F5344CB8AC3E}">
        <p14:creationId xmlns:p14="http://schemas.microsoft.com/office/powerpoint/2010/main" val="179705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Whom?</a:t>
            </a:r>
            <a:endParaRPr lang="en-US" dirty="0"/>
          </a:p>
        </p:txBody>
      </p:sp>
      <p:sp>
        <p:nvSpPr>
          <p:cNvPr id="3" name="Content Placeholder 2"/>
          <p:cNvSpPr>
            <a:spLocks noGrp="1"/>
          </p:cNvSpPr>
          <p:nvPr>
            <p:ph idx="1"/>
          </p:nvPr>
        </p:nvSpPr>
        <p:spPr/>
        <p:txBody>
          <a:bodyPr/>
          <a:lstStyle/>
          <a:p>
            <a:r>
              <a:rPr lang="en-US" dirty="0" smtClean="0"/>
              <a:t>DBAs and database managers</a:t>
            </a:r>
          </a:p>
          <a:p>
            <a:r>
              <a:rPr lang="en-US" dirty="0" smtClean="0"/>
              <a:t>Developers</a:t>
            </a:r>
          </a:p>
          <a:p>
            <a:pPr lvl="1"/>
            <a:r>
              <a:rPr lang="en-US" dirty="0" smtClean="0"/>
              <a:t>Utilities</a:t>
            </a:r>
          </a:p>
          <a:p>
            <a:pPr lvl="1"/>
            <a:r>
              <a:rPr lang="en-US" dirty="0" smtClean="0"/>
              <a:t>Configuration</a:t>
            </a:r>
          </a:p>
          <a:p>
            <a:r>
              <a:rPr lang="en-US" dirty="0" smtClean="0"/>
              <a:t>Auditors</a:t>
            </a:r>
          </a:p>
          <a:p>
            <a:pPr lvl="1"/>
            <a:r>
              <a:rPr lang="en-US" dirty="0" smtClean="0"/>
              <a:t>Audit trails for relevant activities</a:t>
            </a:r>
          </a:p>
          <a:p>
            <a:r>
              <a:rPr lang="en-US" dirty="0" smtClean="0"/>
              <a:t>High-level IT and business managers</a:t>
            </a:r>
          </a:p>
          <a:p>
            <a:pPr lvl="1"/>
            <a:r>
              <a:rPr lang="en-US" dirty="0" smtClean="0"/>
              <a:t>System health dashboards</a:t>
            </a:r>
            <a:endParaRPr lang="en-US" dirty="0"/>
          </a:p>
        </p:txBody>
      </p:sp>
    </p:spTree>
    <p:extLst>
      <p:ext uri="{BB962C8B-B14F-4D97-AF65-F5344CB8AC3E}">
        <p14:creationId xmlns:p14="http://schemas.microsoft.com/office/powerpoint/2010/main" val="180142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a:t>
            </a:r>
            <a:endParaRPr lang="en-US" dirty="0"/>
          </a:p>
        </p:txBody>
      </p:sp>
      <p:sp>
        <p:nvSpPr>
          <p:cNvPr id="3" name="Content Placeholder 2"/>
          <p:cNvSpPr>
            <a:spLocks noGrp="1"/>
          </p:cNvSpPr>
          <p:nvPr>
            <p:ph idx="1"/>
          </p:nvPr>
        </p:nvSpPr>
        <p:spPr/>
        <p:txBody>
          <a:bodyPr/>
          <a:lstStyle/>
          <a:p>
            <a:r>
              <a:rPr lang="en-US" dirty="0" smtClean="0"/>
              <a:t>Three primary options available</a:t>
            </a:r>
          </a:p>
          <a:p>
            <a:pPr lvl="1"/>
            <a:r>
              <a:rPr lang="en-US" dirty="0" smtClean="0"/>
              <a:t>Central DB</a:t>
            </a:r>
          </a:p>
          <a:p>
            <a:pPr lvl="1"/>
            <a:r>
              <a:rPr lang="en-US" dirty="0" smtClean="0"/>
              <a:t>Distributed databases</a:t>
            </a:r>
          </a:p>
          <a:p>
            <a:pPr lvl="1"/>
            <a:r>
              <a:rPr lang="en-US" dirty="0" smtClean="0"/>
              <a:t>Central “collection” database with distributed “nodes”</a:t>
            </a:r>
          </a:p>
        </p:txBody>
      </p:sp>
    </p:spTree>
    <p:extLst>
      <p:ext uri="{BB962C8B-B14F-4D97-AF65-F5344CB8AC3E}">
        <p14:creationId xmlns:p14="http://schemas.microsoft.com/office/powerpoint/2010/main" val="2617689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13213</TotalTime>
  <Words>2747</Words>
  <Application>Microsoft Office PowerPoint</Application>
  <PresentationFormat>On-screen Show (4:3)</PresentationFormat>
  <Paragraphs>301</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What’s In YOUR DB Wallet?</vt:lpstr>
      <vt:lpstr>Who Am I?  What Am I Doing Here?</vt:lpstr>
      <vt:lpstr>Setting Goals and Expectations</vt:lpstr>
      <vt:lpstr>Today’s Outline In Question Form</vt:lpstr>
      <vt:lpstr>What?</vt:lpstr>
      <vt:lpstr>What?</vt:lpstr>
      <vt:lpstr>Why?</vt:lpstr>
      <vt:lpstr>For Whom?</vt:lpstr>
      <vt:lpstr>Where?</vt:lpstr>
      <vt:lpstr>Where?  -- One Central DB</vt:lpstr>
      <vt:lpstr>Where?  -- Distributed DBs</vt:lpstr>
      <vt:lpstr>Where?  -- Central With Nodes</vt:lpstr>
      <vt:lpstr>Where? – Factors</vt:lpstr>
      <vt:lpstr>When?</vt:lpstr>
      <vt:lpstr>When?  -- How Often To Pull?</vt:lpstr>
      <vt:lpstr>When?</vt:lpstr>
      <vt:lpstr>How?</vt:lpstr>
      <vt:lpstr>How?</vt:lpstr>
      <vt:lpstr>How? -- Analytics</vt:lpstr>
      <vt:lpstr>How? -- Auditing</vt:lpstr>
      <vt:lpstr>How? -- Configuration</vt:lpstr>
      <vt:lpstr>How? -- Maintenance</vt:lpstr>
      <vt:lpstr>How? – Reporting</vt:lpstr>
      <vt:lpstr>How? -- Utilities</vt:lpstr>
      <vt:lpstr>How?  -- Re-Inventing The Wheel</vt:lpstr>
      <vt:lpstr>How?  -- Reinventing The Wheel</vt:lpstr>
      <vt:lpstr>How?  -- Reinventing The Wheel</vt:lpstr>
      <vt:lpstr>How?  Tools To Use</vt:lpstr>
      <vt:lpstr>What Else? </vt:lpstr>
      <vt:lpstr>What Else?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In YOUR DB Wallet?</dc:title>
  <dc:creator>Kevin Feasel</dc:creator>
  <cp:lastModifiedBy>Kevin Feasel</cp:lastModifiedBy>
  <cp:revision>44</cp:revision>
  <cp:lastPrinted>2013-06-04T20:14:00Z</cp:lastPrinted>
  <dcterms:created xsi:type="dcterms:W3CDTF">2013-05-27T18:33:55Z</dcterms:created>
  <dcterms:modified xsi:type="dcterms:W3CDTF">2013-06-05T22:47:28Z</dcterms:modified>
</cp:coreProperties>
</file>